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772400" cy="10058400"/>
  <p:notesSz cx="6858000" cy="9144000"/>
  <p:embeddedFontLst>
    <p:embeddedFont>
      <p:font typeface="Raleway Bold" charset="1" panose="00000000000000000000"/>
      <p:regular r:id="rId14"/>
    </p:embeddedFont>
    <p:embeddedFont>
      <p:font typeface="Canva Sans Bold" charset="1" panose="020B0803030501040103"/>
      <p:regular r:id="rId15"/>
    </p:embeddedFont>
    <p:embeddedFont>
      <p:font typeface="Canva Sans" charset="1" panose="020B0503030501040103"/>
      <p:regular r:id="rId16"/>
    </p:embeddedFont>
    <p:embeddedFont>
      <p:font typeface="Raleway"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621288" y="820644"/>
            <a:ext cx="6564762" cy="8417113"/>
            <a:chOff x="0" y="0"/>
            <a:chExt cx="2288370" cy="2934070"/>
          </a:xfrm>
        </p:grpSpPr>
        <p:sp>
          <p:nvSpPr>
            <p:cNvPr name="Freeform 3" id="3"/>
            <p:cNvSpPr/>
            <p:nvPr/>
          </p:nvSpPr>
          <p:spPr>
            <a:xfrm flipH="false" flipV="false" rot="0">
              <a:off x="0" y="0"/>
              <a:ext cx="2288370" cy="2934070"/>
            </a:xfrm>
            <a:custGeom>
              <a:avLst/>
              <a:gdLst/>
              <a:ahLst/>
              <a:cxnLst/>
              <a:rect r="r" b="b" t="t" l="l"/>
              <a:pathLst>
                <a:path h="2934070" w="2288370">
                  <a:moveTo>
                    <a:pt x="0" y="0"/>
                  </a:moveTo>
                  <a:lnTo>
                    <a:pt x="2288370" y="0"/>
                  </a:lnTo>
                  <a:lnTo>
                    <a:pt x="2288370" y="2934070"/>
                  </a:lnTo>
                  <a:lnTo>
                    <a:pt x="0" y="2934070"/>
                  </a:lnTo>
                  <a:close/>
                </a:path>
              </a:pathLst>
            </a:custGeom>
            <a:solidFill>
              <a:srgbClr val="FFFFFF"/>
            </a:solidFill>
          </p:spPr>
        </p:sp>
        <p:sp>
          <p:nvSpPr>
            <p:cNvPr name="TextBox 4" id="4"/>
            <p:cNvSpPr txBox="true"/>
            <p:nvPr/>
          </p:nvSpPr>
          <p:spPr>
            <a:xfrm>
              <a:off x="0" y="-28575"/>
              <a:ext cx="2288370" cy="2962645"/>
            </a:xfrm>
            <a:prstGeom prst="rect">
              <a:avLst/>
            </a:prstGeom>
          </p:spPr>
          <p:txBody>
            <a:bodyPr anchor="ctr" rtlCol="false" tIns="50800" lIns="50800" bIns="50800" rIns="50800"/>
            <a:lstStyle/>
            <a:p>
              <a:pPr algn="ctr">
                <a:lnSpc>
                  <a:spcPts val="2100"/>
                </a:lnSpc>
                <a:spcBef>
                  <a:spcPct val="0"/>
                </a:spcBef>
              </a:pPr>
            </a:p>
          </p:txBody>
        </p:sp>
      </p:grpSp>
      <p:sp>
        <p:nvSpPr>
          <p:cNvPr name="TextBox 5" id="5"/>
          <p:cNvSpPr txBox="true"/>
          <p:nvPr/>
        </p:nvSpPr>
        <p:spPr>
          <a:xfrm rot="0">
            <a:off x="621288" y="1020645"/>
            <a:ext cx="6564762" cy="8107054"/>
          </a:xfrm>
          <a:prstGeom prst="rect">
            <a:avLst/>
          </a:prstGeom>
        </p:spPr>
        <p:txBody>
          <a:bodyPr anchor="t" rtlCol="false" tIns="0" lIns="0" bIns="0" rIns="0">
            <a:spAutoFit/>
          </a:bodyPr>
          <a:lstStyle/>
          <a:p>
            <a:pPr algn="ctr">
              <a:lnSpc>
                <a:spcPts val="4460"/>
              </a:lnSpc>
              <a:spcBef>
                <a:spcPct val="0"/>
              </a:spcBef>
            </a:pPr>
            <a:r>
              <a:rPr lang="en-US" b="true" sz="3185">
                <a:solidFill>
                  <a:srgbClr val="000000"/>
                </a:solidFill>
                <a:latin typeface="Raleway Bold"/>
                <a:ea typeface="Raleway Bold"/>
                <a:cs typeface="Raleway Bold"/>
                <a:sym typeface="Raleway Bold"/>
              </a:rPr>
              <a:t>Leerstand aktiv nutzen. Stadt gemeinsam gestalten.</a:t>
            </a:r>
          </a:p>
          <a:p>
            <a:pPr algn="ctr">
              <a:lnSpc>
                <a:spcPts val="3308"/>
              </a:lnSpc>
              <a:spcBef>
                <a:spcPct val="0"/>
              </a:spcBef>
            </a:pPr>
          </a:p>
          <a:p>
            <a:pPr algn="ctr">
              <a:lnSpc>
                <a:spcPts val="3308"/>
              </a:lnSpc>
              <a:spcBef>
                <a:spcPct val="0"/>
              </a:spcBef>
            </a:pPr>
            <a:r>
              <a:rPr lang="en-US" b="true" sz="2363">
                <a:solidFill>
                  <a:srgbClr val="000000"/>
                </a:solidFill>
                <a:latin typeface="Canva Sans Bold"/>
                <a:ea typeface="Canva Sans Bold"/>
                <a:cs typeface="Canva Sans Bold"/>
                <a:sym typeface="Canva Sans Bold"/>
              </a:rPr>
              <a:t>Jahresbericht 2026 – Landauer Leerstandsinitiative e.V.</a:t>
            </a:r>
          </a:p>
          <a:p>
            <a:pPr algn="ctr">
              <a:lnSpc>
                <a:spcPts val="3308"/>
              </a:lnSpc>
              <a:spcBef>
                <a:spcPct val="0"/>
              </a:spcBef>
            </a:pPr>
          </a:p>
          <a:p>
            <a:pPr algn="ctr">
              <a:lnSpc>
                <a:spcPts val="3308"/>
              </a:lnSpc>
              <a:spcBef>
                <a:spcPct val="0"/>
              </a:spcBef>
            </a:pPr>
            <a:r>
              <a:rPr lang="en-US" sz="2363">
                <a:solidFill>
                  <a:srgbClr val="000000"/>
                </a:solidFill>
                <a:latin typeface="Canva Sans"/>
                <a:ea typeface="Canva Sans"/>
                <a:cs typeface="Canva Sans"/>
                <a:sym typeface="Canva Sans"/>
              </a:rPr>
              <a:t>Sozial. Nachhaltig. Wirksam.</a:t>
            </a: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3308"/>
              </a:lnSpc>
              <a:spcBef>
                <a:spcPct val="0"/>
              </a:spcBef>
            </a:pPr>
          </a:p>
          <a:p>
            <a:pPr algn="ctr">
              <a:lnSpc>
                <a:spcPts val="2748"/>
              </a:lnSpc>
              <a:spcBef>
                <a:spcPct val="0"/>
              </a:spcBef>
            </a:pPr>
            <a:r>
              <a:rPr lang="en-US" sz="1963">
                <a:solidFill>
                  <a:srgbClr val="000000"/>
                </a:solidFill>
                <a:latin typeface="Canva Sans"/>
                <a:ea typeface="Canva Sans"/>
                <a:cs typeface="Canva Sans"/>
                <a:sym typeface="Canva Sans"/>
              </a:rPr>
              <a:t>Landauer Leerstandsinitiative e.V. </a:t>
            </a:r>
          </a:p>
          <a:p>
            <a:pPr algn="ctr">
              <a:lnSpc>
                <a:spcPts val="2748"/>
              </a:lnSpc>
              <a:spcBef>
                <a:spcPct val="0"/>
              </a:spcBef>
            </a:pPr>
            <a:r>
              <a:rPr lang="en-US" sz="1963">
                <a:solidFill>
                  <a:srgbClr val="000000"/>
                </a:solidFill>
                <a:latin typeface="Canva Sans"/>
                <a:ea typeface="Canva Sans"/>
                <a:cs typeface="Canva Sans"/>
                <a:sym typeface="Canva Sans"/>
              </a:rPr>
              <a:t> www.leerstand-landau.de</a:t>
            </a:r>
          </a:p>
        </p:txBody>
      </p:sp>
      <p:sp>
        <p:nvSpPr>
          <p:cNvPr name="Freeform 6" id="6"/>
          <p:cNvSpPr/>
          <p:nvPr/>
        </p:nvSpPr>
        <p:spPr>
          <a:xfrm flipH="false" flipV="false" rot="0">
            <a:off x="621288" y="4616476"/>
            <a:ext cx="6564762" cy="3689943"/>
          </a:xfrm>
          <a:custGeom>
            <a:avLst/>
            <a:gdLst/>
            <a:ahLst/>
            <a:cxnLst/>
            <a:rect r="r" b="b" t="t" l="l"/>
            <a:pathLst>
              <a:path h="3689943" w="6564762">
                <a:moveTo>
                  <a:pt x="0" y="0"/>
                </a:moveTo>
                <a:lnTo>
                  <a:pt x="6564762" y="0"/>
                </a:lnTo>
                <a:lnTo>
                  <a:pt x="6564762" y="3689943"/>
                </a:lnTo>
                <a:lnTo>
                  <a:pt x="0" y="3689943"/>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6398532" cy="10058400"/>
            <a:chOff x="0" y="0"/>
            <a:chExt cx="2230425" cy="3506196"/>
          </a:xfrm>
        </p:grpSpPr>
        <p:sp>
          <p:nvSpPr>
            <p:cNvPr name="Freeform 3" id="3"/>
            <p:cNvSpPr/>
            <p:nvPr/>
          </p:nvSpPr>
          <p:spPr>
            <a:xfrm flipH="false" flipV="false" rot="0">
              <a:off x="0" y="0"/>
              <a:ext cx="2230425" cy="3506196"/>
            </a:xfrm>
            <a:custGeom>
              <a:avLst/>
              <a:gdLst/>
              <a:ahLst/>
              <a:cxnLst/>
              <a:rect r="r" b="b" t="t" l="l"/>
              <a:pathLst>
                <a:path h="3506196" w="2230425">
                  <a:moveTo>
                    <a:pt x="0" y="0"/>
                  </a:moveTo>
                  <a:lnTo>
                    <a:pt x="2230425" y="0"/>
                  </a:lnTo>
                  <a:lnTo>
                    <a:pt x="2230425" y="3506196"/>
                  </a:lnTo>
                  <a:lnTo>
                    <a:pt x="0" y="3506196"/>
                  </a:lnTo>
                  <a:close/>
                </a:path>
              </a:pathLst>
            </a:custGeom>
            <a:solidFill>
              <a:srgbClr val="FFFFFF"/>
            </a:solidFill>
          </p:spPr>
        </p:sp>
        <p:sp>
          <p:nvSpPr>
            <p:cNvPr name="TextBox 4" id="4"/>
            <p:cNvSpPr txBox="true"/>
            <p:nvPr/>
          </p:nvSpPr>
          <p:spPr>
            <a:xfrm>
              <a:off x="0" y="-28575"/>
              <a:ext cx="2230425" cy="3534771"/>
            </a:xfrm>
            <a:prstGeom prst="rect">
              <a:avLst/>
            </a:prstGeom>
          </p:spPr>
          <p:txBody>
            <a:bodyPr anchor="ctr" rtlCol="false" tIns="50800" lIns="50800" bIns="50800" rIns="50800"/>
            <a:lstStyle/>
            <a:p>
              <a:pPr algn="ctr">
                <a:lnSpc>
                  <a:spcPts val="2100"/>
                </a:lnSpc>
              </a:pPr>
            </a:p>
          </p:txBody>
        </p:sp>
      </p:grpSp>
      <p:sp>
        <p:nvSpPr>
          <p:cNvPr name="TextBox 5" id="5"/>
          <p:cNvSpPr txBox="true"/>
          <p:nvPr/>
        </p:nvSpPr>
        <p:spPr>
          <a:xfrm rot="0">
            <a:off x="495772" y="195755"/>
            <a:ext cx="5618224" cy="5666105"/>
          </a:xfrm>
          <a:prstGeom prst="rect">
            <a:avLst/>
          </a:prstGeom>
        </p:spPr>
        <p:txBody>
          <a:bodyPr anchor="t" rtlCol="false" tIns="0" lIns="0" bIns="0" rIns="0">
            <a:spAutoFit/>
          </a:bodyPr>
          <a:lstStyle/>
          <a:p>
            <a:pPr algn="l">
              <a:lnSpc>
                <a:spcPts val="2519"/>
              </a:lnSpc>
              <a:spcBef>
                <a:spcPct val="0"/>
              </a:spcBef>
            </a:pPr>
            <a:r>
              <a:rPr lang="en-US" b="true" sz="1799">
                <a:solidFill>
                  <a:srgbClr val="000000"/>
                </a:solidFill>
                <a:latin typeface="Raleway Bold"/>
                <a:ea typeface="Raleway Bold"/>
                <a:cs typeface="Raleway Bold"/>
                <a:sym typeface="Raleway Bold"/>
              </a:rPr>
              <a:t>VORWORT </a:t>
            </a:r>
          </a:p>
          <a:p>
            <a:pPr algn="l">
              <a:lnSpc>
                <a:spcPts val="2519"/>
              </a:lnSpc>
              <a:spcBef>
                <a:spcPct val="0"/>
              </a:spcBef>
            </a:pPr>
          </a:p>
          <a:p>
            <a:pPr algn="l">
              <a:lnSpc>
                <a:spcPts val="1819"/>
              </a:lnSpc>
              <a:spcBef>
                <a:spcPct val="0"/>
              </a:spcBef>
            </a:pPr>
            <a:r>
              <a:rPr lang="en-US" sz="1299">
                <a:solidFill>
                  <a:srgbClr val="000000"/>
                </a:solidFill>
                <a:latin typeface="Raleway"/>
                <a:ea typeface="Raleway"/>
                <a:cs typeface="Raleway"/>
                <a:sym typeface="Raleway"/>
              </a:rPr>
              <a:t>Wirkung braucht Räume – und Menschen, die sie öffnen</a:t>
            </a:r>
          </a:p>
          <a:p>
            <a:pPr algn="l">
              <a:lnSpc>
                <a:spcPts val="1819"/>
              </a:lnSpc>
              <a:spcBef>
                <a:spcPct val="0"/>
              </a:spcBef>
            </a:pPr>
            <a:r>
              <a:rPr lang="en-US" sz="1299">
                <a:solidFill>
                  <a:srgbClr val="000000"/>
                </a:solidFill>
                <a:latin typeface="Raleway"/>
                <a:ea typeface="Raleway"/>
                <a:cs typeface="Raleway"/>
                <a:sym typeface="Raleway"/>
              </a:rPr>
              <a:t>Leerstand ist kein Randphänomen, sondern eine zentrale Herausforderung unserer Städte. Die Landauer Leerstandsinitiative e.V. setzt genau hier an: Wir bringen Eigentümer*innen, soziale Initiativen, Kultur, Verwaltung und Stadtgesellschaft zusammen – pragmatisch, kooperativ und wirkungsorientiert.</a:t>
            </a:r>
          </a:p>
          <a:p>
            <a:pPr algn="l">
              <a:lnSpc>
                <a:spcPts val="1819"/>
              </a:lnSpc>
              <a:spcBef>
                <a:spcPct val="0"/>
              </a:spcBef>
            </a:pPr>
            <a:r>
              <a:rPr lang="en-US" sz="1299">
                <a:solidFill>
                  <a:srgbClr val="000000"/>
                </a:solidFill>
                <a:latin typeface="Raleway"/>
                <a:ea typeface="Raleway"/>
                <a:cs typeface="Raleway"/>
                <a:sym typeface="Raleway"/>
              </a:rPr>
              <a:t>2025 war für unseren Verein ein Jahr der Konsolidierung und Professionalisierung. Bestehende Projekte wurden verstetigt, neue Formate erfolgreich umgesetzt und die öffentliche Wahrnehmung deutlich gesteigert. Dieser Bericht zeigt, wie aus Leerstand lebendige Orte wurden – und welche Wirkung daraus entsteht.</a:t>
            </a:r>
          </a:p>
          <a:p>
            <a:pPr algn="l">
              <a:lnSpc>
                <a:spcPts val="1819"/>
              </a:lnSpc>
              <a:spcBef>
                <a:spcPct val="0"/>
              </a:spcBef>
            </a:pPr>
          </a:p>
          <a:p>
            <a:pPr algn="l">
              <a:lnSpc>
                <a:spcPts val="1819"/>
              </a:lnSpc>
              <a:spcBef>
                <a:spcPct val="0"/>
              </a:spcBef>
            </a:pPr>
            <a:r>
              <a:rPr lang="en-US" sz="1299">
                <a:solidFill>
                  <a:srgbClr val="000000"/>
                </a:solidFill>
                <a:latin typeface="Raleway"/>
                <a:ea typeface="Raleway"/>
                <a:cs typeface="Raleway"/>
                <a:sym typeface="Raleway"/>
              </a:rPr>
              <a:t>Die Landauer Leerstandsinitiative e.V. hat auch im Jahr 2025 ihre Rolle als aktive Kraft gegen Leerstand in der Stadt Landau weiter ausgebaut. Ziel des Vereins bleibt es, unter Anderem, leerstehende Immobilien einer sinnvollen Nutzung zuzuführen, bezahlbaren Wohnraum zu schaffen, Bestandsimmobilien zu erhalten und kreative sowie soziale Nutzungsformen zu ermöglichen.</a:t>
            </a:r>
          </a:p>
          <a:p>
            <a:pPr algn="l">
              <a:lnSpc>
                <a:spcPts val="1819"/>
              </a:lnSpc>
              <a:spcBef>
                <a:spcPct val="0"/>
              </a:spcBef>
            </a:pPr>
            <a:r>
              <a:rPr lang="en-US" sz="1299">
                <a:solidFill>
                  <a:srgbClr val="000000"/>
                </a:solidFill>
                <a:latin typeface="Raleway"/>
                <a:ea typeface="Raleway"/>
                <a:cs typeface="Raleway"/>
                <a:sym typeface="Raleway"/>
              </a:rPr>
              <a:t>Im Berichtsjahr ist der Verein in mehreren Bereichen gewachsen – inhaltlich, organisatorisch und in seiner öffentlichen Wahrnehmung.</a:t>
            </a:r>
          </a:p>
          <a:p>
            <a:pPr algn="l">
              <a:lnSpc>
                <a:spcPts val="1819"/>
              </a:lnSpc>
              <a:spcBef>
                <a:spcPct val="0"/>
              </a:spcBef>
            </a:pPr>
          </a:p>
          <a:p>
            <a:pPr algn="l">
              <a:lnSpc>
                <a:spcPts val="1819"/>
              </a:lnSpc>
              <a:spcBef>
                <a:spcPct val="0"/>
              </a:spcBef>
            </a:pPr>
          </a:p>
        </p:txBody>
      </p:sp>
      <p:sp>
        <p:nvSpPr>
          <p:cNvPr name="TextBox 6" id="6"/>
          <p:cNvSpPr txBox="true"/>
          <p:nvPr/>
        </p:nvSpPr>
        <p:spPr>
          <a:xfrm rot="0">
            <a:off x="495772" y="6150114"/>
            <a:ext cx="4838004" cy="3236595"/>
          </a:xfrm>
          <a:prstGeom prst="rect">
            <a:avLst/>
          </a:prstGeom>
        </p:spPr>
        <p:txBody>
          <a:bodyPr anchor="t" rtlCol="false" tIns="0" lIns="0" bIns="0" rIns="0">
            <a:spAutoFit/>
          </a:bodyPr>
          <a:lstStyle/>
          <a:p>
            <a:pPr algn="l">
              <a:lnSpc>
                <a:spcPts val="1959"/>
              </a:lnSpc>
            </a:pPr>
            <a:r>
              <a:rPr lang="en-US" sz="1399">
                <a:solidFill>
                  <a:srgbClr val="000000"/>
                </a:solidFill>
                <a:latin typeface="Raleway"/>
                <a:ea typeface="Raleway"/>
                <a:cs typeface="Raleway"/>
                <a:sym typeface="Raleway"/>
              </a:rPr>
              <a:t>Landauer Leerstandsiniative e.V.</a:t>
            </a:r>
          </a:p>
          <a:p>
            <a:pPr algn="ctr">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Gründung: 2023</a:t>
            </a:r>
          </a:p>
          <a:p>
            <a:pPr algn="l">
              <a:lnSpc>
                <a:spcPts val="1959"/>
              </a:lnSpc>
              <a:spcBef>
                <a:spcPct val="0"/>
              </a:spcBef>
            </a:pPr>
            <a:r>
              <a:rPr lang="en-US" sz="1399">
                <a:solidFill>
                  <a:srgbClr val="000000"/>
                </a:solidFill>
                <a:latin typeface="Raleway"/>
                <a:ea typeface="Raleway"/>
                <a:cs typeface="Raleway"/>
                <a:sym typeface="Raleway"/>
              </a:rPr>
              <a:t>Wirkungsraum: Stadt Landau &amp; Region</a:t>
            </a:r>
          </a:p>
          <a:p>
            <a:pPr algn="l">
              <a:lnSpc>
                <a:spcPts val="1959"/>
              </a:lnSpc>
              <a:spcBef>
                <a:spcPct val="0"/>
              </a:spcBef>
            </a:pPr>
            <a:r>
              <a:rPr lang="en-US" sz="1399">
                <a:solidFill>
                  <a:srgbClr val="000000"/>
                </a:solidFill>
                <a:latin typeface="Raleway"/>
                <a:ea typeface="Raleway"/>
                <a:cs typeface="Raleway"/>
                <a:sym typeface="Raleway"/>
              </a:rPr>
              <a:t>Schwerpunkte: Leerstand, Wohnen, Soziales, Kultur</a:t>
            </a:r>
          </a:p>
          <a:p>
            <a:pPr algn="l">
              <a:lnSpc>
                <a:spcPts val="1959"/>
              </a:lnSpc>
              <a:spcBef>
                <a:spcPct val="0"/>
              </a:spcBef>
            </a:pPr>
          </a:p>
          <a:p>
            <a:pPr algn="l">
              <a:lnSpc>
                <a:spcPts val="1959"/>
              </a:lnSpc>
              <a:spcBef>
                <a:spcPct val="0"/>
              </a:spcBef>
            </a:pPr>
          </a:p>
          <a:p>
            <a:pPr algn="l">
              <a:lnSpc>
                <a:spcPts val="1959"/>
              </a:lnSpc>
              <a:spcBef>
                <a:spcPct val="0"/>
              </a:spcBef>
            </a:pPr>
          </a:p>
          <a:p>
            <a:pPr algn="l">
              <a:lnSpc>
                <a:spcPts val="1959"/>
              </a:lnSpc>
              <a:spcBef>
                <a:spcPct val="0"/>
              </a:spcBef>
            </a:pPr>
          </a:p>
          <a:p>
            <a:pPr algn="l">
              <a:lnSpc>
                <a:spcPts val="1959"/>
              </a:lnSpc>
              <a:spcBef>
                <a:spcPct val="0"/>
              </a:spcBef>
            </a:pPr>
          </a:p>
          <a:p>
            <a:pPr algn="l">
              <a:lnSpc>
                <a:spcPts val="1959"/>
              </a:lnSpc>
              <a:spcBef>
                <a:spcPct val="0"/>
              </a:spcBef>
            </a:pPr>
          </a:p>
          <a:p>
            <a:pPr algn="l">
              <a:lnSpc>
                <a:spcPts val="1400"/>
              </a:lnSpc>
              <a:spcBef>
                <a:spcPct val="0"/>
              </a:spcBef>
            </a:pPr>
          </a:p>
          <a:p>
            <a:pPr algn="l">
              <a:lnSpc>
                <a:spcPts val="1400"/>
              </a:lnSpc>
              <a:spcBef>
                <a:spcPct val="0"/>
              </a:spcBef>
            </a:pPr>
          </a:p>
          <a:p>
            <a:pPr algn="l">
              <a:lnSpc>
                <a:spcPts val="1400"/>
              </a:lnSpc>
              <a:spcBef>
                <a:spcPct val="0"/>
              </a:spcBef>
            </a:pPr>
            <a:r>
              <a:rPr lang="en-US" sz="1000">
                <a:solidFill>
                  <a:srgbClr val="000000"/>
                </a:solidFill>
                <a:latin typeface="Raleway"/>
                <a:ea typeface="Raleway"/>
                <a:cs typeface="Raleway"/>
                <a:sym typeface="Raleway"/>
              </a:rPr>
              <a:t>Foto Titelseite (c) Landauer Leerstandsinitiative 2025, Fotograf Marco Birnbreier'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383854" y="0"/>
            <a:ext cx="6388546" cy="10058400"/>
            <a:chOff x="0" y="0"/>
            <a:chExt cx="2226944" cy="3506196"/>
          </a:xfrm>
        </p:grpSpPr>
        <p:sp>
          <p:nvSpPr>
            <p:cNvPr name="Freeform 3" id="3"/>
            <p:cNvSpPr/>
            <p:nvPr/>
          </p:nvSpPr>
          <p:spPr>
            <a:xfrm flipH="false" flipV="false" rot="0">
              <a:off x="0" y="0"/>
              <a:ext cx="2226944" cy="3506196"/>
            </a:xfrm>
            <a:custGeom>
              <a:avLst/>
              <a:gdLst/>
              <a:ahLst/>
              <a:cxnLst/>
              <a:rect r="r" b="b" t="t" l="l"/>
              <a:pathLst>
                <a:path h="3506196" w="2226944">
                  <a:moveTo>
                    <a:pt x="0" y="0"/>
                  </a:moveTo>
                  <a:lnTo>
                    <a:pt x="2226944" y="0"/>
                  </a:lnTo>
                  <a:lnTo>
                    <a:pt x="2226944" y="3506196"/>
                  </a:lnTo>
                  <a:lnTo>
                    <a:pt x="0" y="3506196"/>
                  </a:lnTo>
                  <a:close/>
                </a:path>
              </a:pathLst>
            </a:custGeom>
            <a:solidFill>
              <a:srgbClr val="FFFFFF"/>
            </a:solidFill>
          </p:spPr>
        </p:sp>
        <p:sp>
          <p:nvSpPr>
            <p:cNvPr name="TextBox 4" id="4"/>
            <p:cNvSpPr txBox="true"/>
            <p:nvPr/>
          </p:nvSpPr>
          <p:spPr>
            <a:xfrm>
              <a:off x="0" y="-28575"/>
              <a:ext cx="2226944" cy="3534771"/>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71999">
            <a:off x="1374558" y="809310"/>
            <a:ext cx="3228186" cy="2450266"/>
          </a:xfrm>
          <a:custGeom>
            <a:avLst/>
            <a:gdLst/>
            <a:ahLst/>
            <a:cxnLst/>
            <a:rect r="r" b="b" t="t" l="l"/>
            <a:pathLst>
              <a:path h="2450266" w="3228186">
                <a:moveTo>
                  <a:pt x="0" y="66575"/>
                </a:moveTo>
                <a:lnTo>
                  <a:pt x="3178255" y="0"/>
                </a:lnTo>
                <a:lnTo>
                  <a:pt x="3228186" y="2383691"/>
                </a:lnTo>
                <a:lnTo>
                  <a:pt x="49931" y="2450266"/>
                </a:lnTo>
                <a:lnTo>
                  <a:pt x="0" y="66575"/>
                </a:lnTo>
                <a:close/>
              </a:path>
            </a:pathLst>
          </a:custGeom>
          <a:blipFill>
            <a:blip r:embed="rId2"/>
            <a:stretch>
              <a:fillRect l="-1638" t="-1059" r="-626" b="9"/>
            </a:stretch>
          </a:blipFill>
        </p:spPr>
      </p:sp>
      <p:sp>
        <p:nvSpPr>
          <p:cNvPr name="TextBox 6" id="6"/>
          <p:cNvSpPr txBox="true"/>
          <p:nvPr/>
        </p:nvSpPr>
        <p:spPr>
          <a:xfrm rot="0">
            <a:off x="1622112" y="301717"/>
            <a:ext cx="6150288" cy="10641965"/>
          </a:xfrm>
          <a:prstGeom prst="rect">
            <a:avLst/>
          </a:prstGeom>
        </p:spPr>
        <p:txBody>
          <a:bodyPr anchor="t" rtlCol="false" tIns="0" lIns="0" bIns="0" rIns="0">
            <a:spAutoFit/>
          </a:bodyPr>
          <a:lstStyle/>
          <a:p>
            <a:pPr algn="l">
              <a:lnSpc>
                <a:spcPts val="1960"/>
              </a:lnSpc>
              <a:spcBef>
                <a:spcPct val="0"/>
              </a:spcBef>
            </a:pPr>
            <a:r>
              <a:rPr lang="en-US" b="true" sz="1400">
                <a:solidFill>
                  <a:srgbClr val="000000"/>
                </a:solidFill>
                <a:latin typeface="Raleway Bold"/>
                <a:ea typeface="Raleway Bold"/>
                <a:cs typeface="Raleway Bold"/>
                <a:sym typeface="Raleway Bold"/>
              </a:rPr>
              <a:t>2. VEREINSENTWICKLUNG UND PROFESSIONALISIERUNG</a:t>
            </a:r>
          </a:p>
          <a:p>
            <a:pPr algn="l">
              <a:lnSpc>
                <a:spcPts val="1960"/>
              </a:lnSpc>
              <a:spcBef>
                <a:spcPct val="0"/>
              </a:spcBef>
            </a:pPr>
          </a:p>
          <a:p>
            <a:pPr algn="l">
              <a:lnSpc>
                <a:spcPts val="1960"/>
              </a:lnSpc>
              <a:spcBef>
                <a:spcPct val="0"/>
              </a:spcBef>
            </a:pPr>
            <a:r>
              <a:rPr lang="en-US" sz="1400">
                <a:solidFill>
                  <a:srgbClr val="000000"/>
                </a:solidFill>
                <a:latin typeface="Raleway"/>
                <a:ea typeface="Raleway"/>
                <a:cs typeface="Raleway"/>
                <a:sym typeface="Raleway"/>
              </a:rPr>
              <a:t>                                                                    Ein wesentlicher Meilenstein 2025</a:t>
            </a:r>
          </a:p>
          <a:p>
            <a:pPr algn="l">
              <a:lnSpc>
                <a:spcPts val="1960"/>
              </a:lnSpc>
              <a:spcBef>
                <a:spcPct val="0"/>
              </a:spcBef>
            </a:pPr>
            <a:r>
              <a:rPr lang="en-US" sz="1400">
                <a:solidFill>
                  <a:srgbClr val="000000"/>
                </a:solidFill>
                <a:latin typeface="Raleway"/>
                <a:ea typeface="Raleway"/>
                <a:cs typeface="Raleway"/>
                <a:sym typeface="Raleway"/>
              </a:rPr>
              <a:t>                                                                    war die Professionalisierung</a:t>
            </a:r>
          </a:p>
          <a:p>
            <a:pPr algn="l">
              <a:lnSpc>
                <a:spcPts val="1960"/>
              </a:lnSpc>
              <a:spcBef>
                <a:spcPct val="0"/>
              </a:spcBef>
            </a:pPr>
            <a:r>
              <a:rPr lang="en-US" sz="1400">
                <a:solidFill>
                  <a:srgbClr val="000000"/>
                </a:solidFill>
                <a:latin typeface="Raleway"/>
                <a:ea typeface="Raleway"/>
                <a:cs typeface="Raleway"/>
                <a:sym typeface="Raleway"/>
              </a:rPr>
              <a:t>                                                                    durch die Anstellung eines </a:t>
            </a:r>
          </a:p>
          <a:p>
            <a:pPr algn="l">
              <a:lnSpc>
                <a:spcPts val="1960"/>
              </a:lnSpc>
              <a:spcBef>
                <a:spcPct val="0"/>
              </a:spcBef>
            </a:pPr>
            <a:r>
              <a:rPr lang="en-US" sz="1400">
                <a:solidFill>
                  <a:srgbClr val="000000"/>
                </a:solidFill>
                <a:latin typeface="Raleway"/>
                <a:ea typeface="Raleway"/>
                <a:cs typeface="Raleway"/>
                <a:sym typeface="Raleway"/>
              </a:rPr>
              <a:t>                                                                    Pressesprechers auf Minijobbasis, </a:t>
            </a:r>
          </a:p>
          <a:p>
            <a:pPr algn="l">
              <a:lnSpc>
                <a:spcPts val="1960"/>
              </a:lnSpc>
              <a:spcBef>
                <a:spcPct val="0"/>
              </a:spcBef>
            </a:pPr>
            <a:r>
              <a:rPr lang="en-US" sz="1400">
                <a:solidFill>
                  <a:srgbClr val="000000"/>
                </a:solidFill>
                <a:latin typeface="Raleway"/>
                <a:ea typeface="Raleway"/>
                <a:cs typeface="Raleway"/>
                <a:sym typeface="Raleway"/>
              </a:rPr>
              <a:t>                                                                    ermöglicht durch eine                          </a:t>
            </a:r>
          </a:p>
          <a:p>
            <a:pPr algn="l">
              <a:lnSpc>
                <a:spcPts val="1960"/>
              </a:lnSpc>
              <a:spcBef>
                <a:spcPct val="0"/>
              </a:spcBef>
            </a:pPr>
            <a:r>
              <a:rPr lang="en-US" sz="1400">
                <a:solidFill>
                  <a:srgbClr val="000000"/>
                </a:solidFill>
                <a:latin typeface="Raleway"/>
                <a:ea typeface="Raleway"/>
                <a:cs typeface="Raleway"/>
                <a:sym typeface="Raleway"/>
              </a:rPr>
              <a:t>                                                                    großzügige Großspende. Diese                     </a:t>
            </a:r>
          </a:p>
          <a:p>
            <a:pPr algn="l">
              <a:lnSpc>
                <a:spcPts val="1960"/>
              </a:lnSpc>
              <a:spcBef>
                <a:spcPct val="0"/>
              </a:spcBef>
            </a:pPr>
            <a:r>
              <a:rPr lang="en-US" sz="1400">
                <a:solidFill>
                  <a:srgbClr val="000000"/>
                </a:solidFill>
                <a:latin typeface="Raleway"/>
                <a:ea typeface="Raleway"/>
                <a:cs typeface="Raleway"/>
                <a:sym typeface="Raleway"/>
              </a:rPr>
              <a:t>                                                                    Personalstelle stärkt die </a:t>
            </a:r>
          </a:p>
          <a:p>
            <a:pPr algn="l">
              <a:lnSpc>
                <a:spcPts val="1960"/>
              </a:lnSpc>
              <a:spcBef>
                <a:spcPct val="0"/>
              </a:spcBef>
            </a:pPr>
            <a:r>
              <a:rPr lang="en-US" sz="1400">
                <a:solidFill>
                  <a:srgbClr val="000000"/>
                </a:solidFill>
                <a:latin typeface="Raleway"/>
                <a:ea typeface="Raleway"/>
                <a:cs typeface="Raleway"/>
                <a:sym typeface="Raleway"/>
              </a:rPr>
              <a:t>                                                                    Öffentlichkeitsarbeit und sorgt für               </a:t>
            </a:r>
          </a:p>
          <a:p>
            <a:pPr algn="l">
              <a:lnSpc>
                <a:spcPts val="1960"/>
              </a:lnSpc>
              <a:spcBef>
                <a:spcPct val="0"/>
              </a:spcBef>
            </a:pPr>
            <a:r>
              <a:rPr lang="en-US" sz="1400">
                <a:solidFill>
                  <a:srgbClr val="000000"/>
                </a:solidFill>
                <a:latin typeface="Raleway"/>
                <a:ea typeface="Raleway"/>
                <a:cs typeface="Raleway"/>
                <a:sym typeface="Raleway"/>
              </a:rPr>
              <a:t>                                                                    eine klarere externe</a:t>
            </a:r>
          </a:p>
          <a:p>
            <a:pPr algn="l">
              <a:lnSpc>
                <a:spcPts val="1960"/>
              </a:lnSpc>
              <a:spcBef>
                <a:spcPct val="0"/>
              </a:spcBef>
            </a:pPr>
            <a:r>
              <a:rPr lang="en-US" sz="1400">
                <a:solidFill>
                  <a:srgbClr val="000000"/>
                </a:solidFill>
                <a:latin typeface="Raleway"/>
                <a:ea typeface="Raleway"/>
                <a:cs typeface="Raleway"/>
                <a:sym typeface="Raleway"/>
              </a:rPr>
              <a:t>                                                                    Kommunikation der Initiative.</a:t>
            </a:r>
          </a:p>
          <a:p>
            <a:pPr algn="l">
              <a:lnSpc>
                <a:spcPts val="1960"/>
              </a:lnSpc>
              <a:spcBef>
                <a:spcPct val="0"/>
              </a:spcBef>
            </a:pPr>
            <a:r>
              <a:rPr lang="en-US" sz="1400">
                <a:solidFill>
                  <a:srgbClr val="000000"/>
                </a:solidFill>
                <a:latin typeface="Raleway"/>
                <a:ea typeface="Raleway"/>
                <a:cs typeface="Raleway"/>
                <a:sym typeface="Raleway"/>
              </a:rPr>
              <a:t> Zudem wurde die Satzung des Vereins angepasst, um die zukünftige Ausrichtung und Struktur der Organisation zu festigen und weiterzuentwickeln.</a:t>
            </a:r>
          </a:p>
          <a:p>
            <a:pPr algn="l">
              <a:lnSpc>
                <a:spcPts val="1960"/>
              </a:lnSpc>
              <a:spcBef>
                <a:spcPct val="0"/>
              </a:spcBef>
            </a:pPr>
            <a:r>
              <a:rPr lang="en-US" sz="1400">
                <a:solidFill>
                  <a:srgbClr val="000000"/>
                </a:solidFill>
                <a:latin typeface="Raleway"/>
                <a:ea typeface="Raleway"/>
                <a:cs typeface="Raleway"/>
                <a:sym typeface="Raleway"/>
              </a:rPr>
              <a:t>Durch diese Schritte konnte die Sichtbarkeit und Wirksamkeit der Initiative entscheidend gesteigert werden.</a:t>
            </a:r>
          </a:p>
          <a:p>
            <a:pPr algn="l">
              <a:lnSpc>
                <a:spcPts val="1960"/>
              </a:lnSpc>
              <a:spcBef>
                <a:spcPct val="0"/>
              </a:spcBef>
            </a:pPr>
          </a:p>
          <a:p>
            <a:pPr algn="l">
              <a:lnSpc>
                <a:spcPts val="1960"/>
              </a:lnSpc>
              <a:spcBef>
                <a:spcPct val="0"/>
              </a:spcBef>
            </a:pPr>
            <a:r>
              <a:rPr lang="en-US" b="true" sz="1400">
                <a:solidFill>
                  <a:srgbClr val="000000"/>
                </a:solidFill>
                <a:latin typeface="Raleway Bold"/>
                <a:ea typeface="Raleway Bold"/>
                <a:cs typeface="Raleway Bold"/>
                <a:sym typeface="Raleway Bold"/>
              </a:rPr>
              <a:t>3. PROJEKTE UND ERFOLGE 2025</a:t>
            </a:r>
          </a:p>
          <a:p>
            <a:pPr algn="l">
              <a:lnSpc>
                <a:spcPts val="1960"/>
              </a:lnSpc>
              <a:spcBef>
                <a:spcPct val="0"/>
              </a:spcBef>
            </a:pPr>
          </a:p>
          <a:p>
            <a:pPr algn="l">
              <a:lnSpc>
                <a:spcPts val="1960"/>
              </a:lnSpc>
              <a:spcBef>
                <a:spcPct val="0"/>
              </a:spcBef>
            </a:pPr>
            <a:r>
              <a:rPr lang="en-US" b="true" sz="1400">
                <a:solidFill>
                  <a:srgbClr val="000000"/>
                </a:solidFill>
                <a:latin typeface="Raleway Bold"/>
                <a:ea typeface="Raleway Bold"/>
                <a:cs typeface="Raleway Bold"/>
                <a:sym typeface="Raleway Bold"/>
              </a:rPr>
              <a:t>3.1 ZWISCHENWOHNPROJEKT</a:t>
            </a:r>
          </a:p>
          <a:p>
            <a:pPr algn="l">
              <a:lnSpc>
                <a:spcPts val="1960"/>
              </a:lnSpc>
              <a:spcBef>
                <a:spcPct val="0"/>
              </a:spcBef>
            </a:pPr>
          </a:p>
          <a:p>
            <a:pPr algn="l">
              <a:lnSpc>
                <a:spcPts val="1960"/>
              </a:lnSpc>
              <a:spcBef>
                <a:spcPct val="0"/>
              </a:spcBef>
            </a:pPr>
            <a:r>
              <a:rPr lang="en-US" sz="1400">
                <a:solidFill>
                  <a:srgbClr val="000000"/>
                </a:solidFill>
                <a:latin typeface="Raleway"/>
                <a:ea typeface="Raleway"/>
                <a:cs typeface="Raleway"/>
                <a:sym typeface="Raleway"/>
              </a:rPr>
              <a:t>Zwischenwohnen – Leerstand </a:t>
            </a:r>
          </a:p>
          <a:p>
            <a:pPr algn="l">
              <a:lnSpc>
                <a:spcPts val="1960"/>
              </a:lnSpc>
              <a:spcBef>
                <a:spcPct val="0"/>
              </a:spcBef>
            </a:pPr>
            <a:r>
              <a:rPr lang="en-US" sz="1400">
                <a:solidFill>
                  <a:srgbClr val="000000"/>
                </a:solidFill>
                <a:latin typeface="Raleway"/>
                <a:ea typeface="Raleway"/>
                <a:cs typeface="Raleway"/>
                <a:sym typeface="Raleway"/>
              </a:rPr>
              <a:t>als soziale Ressource </a:t>
            </a:r>
          </a:p>
          <a:p>
            <a:pPr algn="l">
              <a:lnSpc>
                <a:spcPts val="1960"/>
              </a:lnSpc>
              <a:spcBef>
                <a:spcPct val="0"/>
              </a:spcBef>
            </a:pPr>
            <a:r>
              <a:rPr lang="en-US" sz="1400">
                <a:solidFill>
                  <a:srgbClr val="000000"/>
                </a:solidFill>
                <a:latin typeface="Raleway"/>
                <a:ea typeface="Raleway"/>
                <a:cs typeface="Raleway"/>
                <a:sym typeface="Raleway"/>
              </a:rPr>
              <a:t>2025 konnte in Kooperation </a:t>
            </a:r>
          </a:p>
          <a:p>
            <a:pPr algn="l">
              <a:lnSpc>
                <a:spcPts val="1960"/>
              </a:lnSpc>
              <a:spcBef>
                <a:spcPct val="0"/>
              </a:spcBef>
            </a:pPr>
            <a:r>
              <a:rPr lang="en-US" sz="1400">
                <a:solidFill>
                  <a:srgbClr val="000000"/>
                </a:solidFill>
                <a:latin typeface="Raleway"/>
                <a:ea typeface="Raleway"/>
                <a:cs typeface="Raleway"/>
                <a:sym typeface="Raleway"/>
              </a:rPr>
              <a:t>mit einem großen Landauer </a:t>
            </a:r>
          </a:p>
          <a:p>
            <a:pPr algn="l">
              <a:lnSpc>
                <a:spcPts val="1960"/>
              </a:lnSpc>
              <a:spcBef>
                <a:spcPct val="0"/>
              </a:spcBef>
            </a:pPr>
            <a:r>
              <a:rPr lang="en-US" sz="1400">
                <a:solidFill>
                  <a:srgbClr val="000000"/>
                </a:solidFill>
                <a:latin typeface="Raleway"/>
                <a:ea typeface="Raleway"/>
                <a:cs typeface="Raleway"/>
                <a:sym typeface="Raleway"/>
              </a:rPr>
              <a:t>Immobilienunternehmen </a:t>
            </a:r>
          </a:p>
          <a:p>
            <a:pPr algn="l">
              <a:lnSpc>
                <a:spcPts val="1960"/>
              </a:lnSpc>
              <a:spcBef>
                <a:spcPct val="0"/>
              </a:spcBef>
            </a:pPr>
            <a:r>
              <a:rPr lang="en-US" sz="1400">
                <a:solidFill>
                  <a:srgbClr val="000000"/>
                </a:solidFill>
                <a:latin typeface="Raleway"/>
                <a:ea typeface="Raleway"/>
                <a:cs typeface="Raleway"/>
                <a:sym typeface="Raleway"/>
              </a:rPr>
              <a:t>das zweite Zwischenwohnprojekt</a:t>
            </a:r>
          </a:p>
          <a:p>
            <a:pPr algn="l">
              <a:lnSpc>
                <a:spcPts val="1960"/>
              </a:lnSpc>
              <a:spcBef>
                <a:spcPct val="0"/>
              </a:spcBef>
            </a:pPr>
            <a:r>
              <a:rPr lang="en-US" sz="1400">
                <a:solidFill>
                  <a:srgbClr val="000000"/>
                </a:solidFill>
                <a:latin typeface="Raleway"/>
                <a:ea typeface="Raleway"/>
                <a:cs typeface="Raleway"/>
                <a:sym typeface="Raleway"/>
              </a:rPr>
              <a:t>realisiert werden. </a:t>
            </a:r>
          </a:p>
          <a:p>
            <a:pPr algn="l">
              <a:lnSpc>
                <a:spcPts val="1960"/>
              </a:lnSpc>
              <a:spcBef>
                <a:spcPct val="0"/>
              </a:spcBef>
            </a:pPr>
            <a:r>
              <a:rPr lang="en-US" sz="1400">
                <a:solidFill>
                  <a:srgbClr val="000000"/>
                </a:solidFill>
                <a:latin typeface="Raleway"/>
                <a:ea typeface="Raleway"/>
                <a:cs typeface="Raleway"/>
                <a:sym typeface="Raleway"/>
              </a:rPr>
              <a:t>Temporärer L</a:t>
            </a:r>
            <a:r>
              <a:rPr lang="en-US" sz="1400">
                <a:solidFill>
                  <a:srgbClr val="000000"/>
                </a:solidFill>
                <a:latin typeface="Raleway"/>
                <a:ea typeface="Raleway"/>
                <a:cs typeface="Raleway"/>
                <a:sym typeface="Raleway"/>
              </a:rPr>
              <a:t>eerstehender </a:t>
            </a:r>
          </a:p>
          <a:p>
            <a:pPr algn="l">
              <a:lnSpc>
                <a:spcPts val="1960"/>
              </a:lnSpc>
              <a:spcBef>
                <a:spcPct val="0"/>
              </a:spcBef>
            </a:pPr>
            <a:r>
              <a:rPr lang="en-US" sz="1400">
                <a:solidFill>
                  <a:srgbClr val="000000"/>
                </a:solidFill>
                <a:latin typeface="Raleway"/>
                <a:ea typeface="Raleway"/>
                <a:cs typeface="Raleway"/>
                <a:sym typeface="Raleway"/>
              </a:rPr>
              <a:t>Wohnraum wird so sozial </a:t>
            </a:r>
          </a:p>
          <a:p>
            <a:pPr algn="l">
              <a:lnSpc>
                <a:spcPts val="1960"/>
              </a:lnSpc>
              <a:spcBef>
                <a:spcPct val="0"/>
              </a:spcBef>
            </a:pPr>
            <a:r>
              <a:rPr lang="en-US" sz="1400">
                <a:solidFill>
                  <a:srgbClr val="000000"/>
                </a:solidFill>
                <a:latin typeface="Raleway"/>
                <a:ea typeface="Raleway"/>
                <a:cs typeface="Raleway"/>
                <a:sym typeface="Raleway"/>
              </a:rPr>
              <a:t>v</a:t>
            </a:r>
            <a:r>
              <a:rPr lang="en-US" sz="1400">
                <a:solidFill>
                  <a:srgbClr val="000000"/>
                </a:solidFill>
                <a:latin typeface="Raleway"/>
                <a:ea typeface="Raleway"/>
                <a:cs typeface="Raleway"/>
                <a:sym typeface="Raleway"/>
              </a:rPr>
              <a:t>erantwortlich nutzbar gemacht, </a:t>
            </a:r>
          </a:p>
          <a:p>
            <a:pPr algn="l">
              <a:lnSpc>
                <a:spcPts val="1960"/>
              </a:lnSpc>
              <a:spcBef>
                <a:spcPct val="0"/>
              </a:spcBef>
            </a:pPr>
            <a:r>
              <a:rPr lang="en-US" sz="1400">
                <a:solidFill>
                  <a:srgbClr val="000000"/>
                </a:solidFill>
                <a:latin typeface="Raleway"/>
                <a:ea typeface="Raleway"/>
                <a:cs typeface="Raleway"/>
                <a:sym typeface="Raleway"/>
              </a:rPr>
              <a:t>ohne die Eigentümer in Ihren </a:t>
            </a:r>
          </a:p>
          <a:p>
            <a:pPr algn="l">
              <a:lnSpc>
                <a:spcPts val="1960"/>
              </a:lnSpc>
              <a:spcBef>
                <a:spcPct val="0"/>
              </a:spcBef>
            </a:pPr>
            <a:r>
              <a:rPr lang="en-US" sz="1400">
                <a:solidFill>
                  <a:srgbClr val="000000"/>
                </a:solidFill>
                <a:latin typeface="Raleway"/>
                <a:ea typeface="Raleway"/>
                <a:cs typeface="Raleway"/>
                <a:sym typeface="Raleway"/>
              </a:rPr>
              <a:t>Plänen zu behindern.</a:t>
            </a:r>
          </a:p>
          <a:p>
            <a:pPr algn="l">
              <a:lnSpc>
                <a:spcPts val="1960"/>
              </a:lnSpc>
              <a:spcBef>
                <a:spcPct val="0"/>
              </a:spcBef>
            </a:pPr>
          </a:p>
          <a:p>
            <a:pPr algn="l">
              <a:lnSpc>
                <a:spcPts val="1960"/>
              </a:lnSpc>
              <a:spcBef>
                <a:spcPct val="0"/>
              </a:spcBef>
            </a:pPr>
            <a:r>
              <a:rPr lang="en-US" sz="1400">
                <a:solidFill>
                  <a:srgbClr val="000000"/>
                </a:solidFill>
                <a:latin typeface="Raleway"/>
                <a:ea typeface="Raleway"/>
                <a:cs typeface="Raleway"/>
                <a:sym typeface="Raleway"/>
              </a:rPr>
              <a:t>Ergebnis:</a:t>
            </a:r>
          </a:p>
          <a:p>
            <a:pPr algn="l" marL="302261" indent="-151130" lvl="1">
              <a:lnSpc>
                <a:spcPts val="1960"/>
              </a:lnSpc>
              <a:spcBef>
                <a:spcPct val="0"/>
              </a:spcBef>
              <a:buFont typeface="Arial"/>
              <a:buChar char="•"/>
            </a:pPr>
            <a:r>
              <a:rPr lang="en-US" sz="1400">
                <a:solidFill>
                  <a:srgbClr val="000000"/>
                </a:solidFill>
                <a:latin typeface="Raleway"/>
                <a:ea typeface="Raleway"/>
                <a:cs typeface="Raleway"/>
                <a:sym typeface="Raleway"/>
              </a:rPr>
              <a:t>Aktivierung von Wohnraum ohne Neubau</a:t>
            </a:r>
          </a:p>
          <a:p>
            <a:pPr algn="l" marL="302261" indent="-151130" lvl="1">
              <a:lnSpc>
                <a:spcPts val="1960"/>
              </a:lnSpc>
              <a:spcBef>
                <a:spcPct val="0"/>
              </a:spcBef>
              <a:buFont typeface="Arial"/>
              <a:buChar char="•"/>
            </a:pPr>
            <a:r>
              <a:rPr lang="en-US" sz="1400">
                <a:solidFill>
                  <a:srgbClr val="000000"/>
                </a:solidFill>
                <a:latin typeface="Raleway"/>
                <a:ea typeface="Raleway"/>
                <a:cs typeface="Raleway"/>
                <a:sym typeface="Raleway"/>
              </a:rPr>
              <a:t>Niedrigschwellige Übergangslösungen</a:t>
            </a:r>
          </a:p>
          <a:p>
            <a:pPr algn="l" marL="302261" indent="-151130" lvl="1">
              <a:lnSpc>
                <a:spcPts val="1960"/>
              </a:lnSpc>
              <a:spcBef>
                <a:spcPct val="0"/>
              </a:spcBef>
              <a:buFont typeface="Arial"/>
              <a:buChar char="•"/>
            </a:pPr>
            <a:r>
              <a:rPr lang="en-US" sz="1400">
                <a:solidFill>
                  <a:srgbClr val="000000"/>
                </a:solidFill>
                <a:latin typeface="Raleway"/>
                <a:ea typeface="Raleway"/>
                <a:cs typeface="Raleway"/>
                <a:sym typeface="Raleway"/>
              </a:rPr>
              <a:t>Vertrauensvolle Zusammenarbeit mit Eigentümer*innen</a:t>
            </a:r>
          </a:p>
          <a:p>
            <a:pPr algn="l">
              <a:lnSpc>
                <a:spcPts val="1960"/>
              </a:lnSpc>
              <a:spcBef>
                <a:spcPct val="0"/>
              </a:spcBef>
            </a:pPr>
          </a:p>
          <a:p>
            <a:pPr algn="l">
              <a:lnSpc>
                <a:spcPts val="1960"/>
              </a:lnSpc>
              <a:spcBef>
                <a:spcPct val="0"/>
              </a:spcBef>
            </a:pPr>
          </a:p>
          <a:p>
            <a:pPr algn="l">
              <a:lnSpc>
                <a:spcPts val="1960"/>
              </a:lnSpc>
              <a:spcBef>
                <a:spcPct val="0"/>
              </a:spcBef>
            </a:pPr>
          </a:p>
          <a:p>
            <a:pPr algn="l">
              <a:lnSpc>
                <a:spcPts val="1960"/>
              </a:lnSpc>
              <a:spcBef>
                <a:spcPct val="0"/>
              </a:spcBef>
            </a:pPr>
          </a:p>
        </p:txBody>
      </p:sp>
      <p:sp>
        <p:nvSpPr>
          <p:cNvPr name="Freeform 7" id="7"/>
          <p:cNvSpPr/>
          <p:nvPr/>
        </p:nvSpPr>
        <p:spPr>
          <a:xfrm flipH="false" flipV="false" rot="0">
            <a:off x="4506144" y="5636987"/>
            <a:ext cx="4114050" cy="3085537"/>
          </a:xfrm>
          <a:custGeom>
            <a:avLst/>
            <a:gdLst/>
            <a:ahLst/>
            <a:cxnLst/>
            <a:rect r="r" b="b" t="t" l="l"/>
            <a:pathLst>
              <a:path h="3085537" w="4114050">
                <a:moveTo>
                  <a:pt x="0" y="0"/>
                </a:moveTo>
                <a:lnTo>
                  <a:pt x="4114049" y="0"/>
                </a:lnTo>
                <a:lnTo>
                  <a:pt x="4114049" y="3085537"/>
                </a:lnTo>
                <a:lnTo>
                  <a:pt x="0" y="3085537"/>
                </a:lnTo>
                <a:lnTo>
                  <a:pt x="0" y="0"/>
                </a:lnTo>
                <a:close/>
              </a:path>
            </a:pathLst>
          </a:custGeom>
          <a:blipFill>
            <a:blip r:embed="rId3"/>
            <a:stretch>
              <a:fillRect l="0" t="0" r="0" b="0"/>
            </a:stretch>
          </a:blipFill>
        </p:spPr>
      </p:sp>
      <p:sp>
        <p:nvSpPr>
          <p:cNvPr name="TextBox 8" id="8"/>
          <p:cNvSpPr txBox="true"/>
          <p:nvPr/>
        </p:nvSpPr>
        <p:spPr>
          <a:xfrm rot="0">
            <a:off x="4506144" y="8693949"/>
            <a:ext cx="2968972"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Canva Sans"/>
                <a:ea typeface="Canva Sans"/>
                <a:cs typeface="Canva Sans"/>
                <a:sym typeface="Canva Sans"/>
              </a:rPr>
              <a:t>Zuhause für 1 Jahr in der Herrmann-Sauter Str.5</a:t>
            </a:r>
            <a:r>
              <a:rPr lang="en-US" sz="1000">
                <a:solidFill>
                  <a:srgbClr val="000000"/>
                </a:solidFill>
                <a:latin typeface="Canva Sans"/>
                <a:ea typeface="Canva Sans"/>
                <a:cs typeface="Canva Sans"/>
                <a:sym typeface="Canva Sans"/>
              </a:rPr>
              <a:t>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108000"/>
            <a:ext cx="6398532" cy="10058400"/>
            <a:chOff x="0" y="0"/>
            <a:chExt cx="2230425" cy="3506196"/>
          </a:xfrm>
        </p:grpSpPr>
        <p:sp>
          <p:nvSpPr>
            <p:cNvPr name="Freeform 3" id="3"/>
            <p:cNvSpPr/>
            <p:nvPr/>
          </p:nvSpPr>
          <p:spPr>
            <a:xfrm flipH="false" flipV="false" rot="0">
              <a:off x="0" y="0"/>
              <a:ext cx="2230425" cy="3506196"/>
            </a:xfrm>
            <a:custGeom>
              <a:avLst/>
              <a:gdLst/>
              <a:ahLst/>
              <a:cxnLst/>
              <a:rect r="r" b="b" t="t" l="l"/>
              <a:pathLst>
                <a:path h="3506196" w="2230425">
                  <a:moveTo>
                    <a:pt x="0" y="0"/>
                  </a:moveTo>
                  <a:lnTo>
                    <a:pt x="2230425" y="0"/>
                  </a:lnTo>
                  <a:lnTo>
                    <a:pt x="2230425" y="3506196"/>
                  </a:lnTo>
                  <a:lnTo>
                    <a:pt x="0" y="3506196"/>
                  </a:lnTo>
                  <a:close/>
                </a:path>
              </a:pathLst>
            </a:custGeom>
            <a:solidFill>
              <a:srgbClr val="FFFFFF"/>
            </a:solidFill>
          </p:spPr>
        </p:sp>
        <p:sp>
          <p:nvSpPr>
            <p:cNvPr name="TextBox 4" id="4"/>
            <p:cNvSpPr txBox="true"/>
            <p:nvPr/>
          </p:nvSpPr>
          <p:spPr>
            <a:xfrm>
              <a:off x="0" y="-28575"/>
              <a:ext cx="2230425" cy="3534771"/>
            </a:xfrm>
            <a:prstGeom prst="rect">
              <a:avLst/>
            </a:prstGeom>
          </p:spPr>
          <p:txBody>
            <a:bodyPr anchor="ctr" rtlCol="false" tIns="50800" lIns="50800" bIns="50800" rIns="50800"/>
            <a:lstStyle/>
            <a:p>
              <a:pPr algn="ctr">
                <a:lnSpc>
                  <a:spcPts val="2100"/>
                </a:lnSpc>
              </a:pPr>
            </a:p>
          </p:txBody>
        </p:sp>
      </p:grpSp>
      <p:sp>
        <p:nvSpPr>
          <p:cNvPr name="TextBox 5" id="5"/>
          <p:cNvSpPr txBox="true"/>
          <p:nvPr/>
        </p:nvSpPr>
        <p:spPr>
          <a:xfrm rot="0">
            <a:off x="495307" y="393237"/>
            <a:ext cx="5741620" cy="8859884"/>
          </a:xfrm>
          <a:prstGeom prst="rect">
            <a:avLst/>
          </a:prstGeom>
        </p:spPr>
        <p:txBody>
          <a:bodyPr anchor="t" rtlCol="false" tIns="0" lIns="0" bIns="0" rIns="0">
            <a:spAutoFit/>
          </a:bodyPr>
          <a:lstStyle/>
          <a:p>
            <a:pPr algn="l">
              <a:lnSpc>
                <a:spcPts val="2003"/>
              </a:lnSpc>
            </a:pPr>
            <a:r>
              <a:rPr lang="en-US" sz="1430">
                <a:solidFill>
                  <a:srgbClr val="000000"/>
                </a:solidFill>
                <a:latin typeface="Raleway"/>
                <a:ea typeface="Raleway"/>
                <a:cs typeface="Raleway"/>
                <a:sym typeface="Raleway"/>
              </a:rPr>
              <a:t>Die Landauer Leerstandsinitiative e.V: konnte im Jahr 2025 das zweite Zwischenwohnprojekt in Kooperation mit dem großen Landauer Immobilienunternehmen Gummi Meyer realisieren. Dieses Projekt nutzt temporär leerstehende Wohnungen, um sie – insbesondere in Übergangszeiten – für Menschen verfügbar zu machen, die Wohnraum benötigen. Die Initiative hat das bereits bewährte nutzungsorientiertes „Zwischenwohnen“-Konzept an die dortigen Gegebenheiten angepasst und so eine andere Anwendungsmöglichkeit geschaffen. </a:t>
            </a:r>
          </a:p>
          <a:p>
            <a:pPr algn="l">
              <a:lnSpc>
                <a:spcPts val="2003"/>
              </a:lnSpc>
            </a:pPr>
            <a:r>
              <a:rPr lang="en-US" sz="1430">
                <a:solidFill>
                  <a:srgbClr val="000000"/>
                </a:solidFill>
                <a:latin typeface="Raleway"/>
                <a:ea typeface="Raleway"/>
                <a:cs typeface="Raleway"/>
                <a:sym typeface="Raleway"/>
              </a:rPr>
              <a:t>Das Konzept und das Engagement der Landauer Leerstandsinitiative für sozialen und nachhaltigen Wohnraum ist dabei im SWR und ZDF-Kulturformat „aspekte“ im Beitrag „Hört auf zu bauen“ bzw. im SWR-Bericht vorgestellt worden</a:t>
            </a:r>
            <a:r>
              <a:rPr lang="en-US" sz="1430" b="true">
                <a:solidFill>
                  <a:srgbClr val="000000"/>
                </a:solidFill>
                <a:latin typeface="Raleway Bold"/>
                <a:ea typeface="Raleway Bold"/>
                <a:cs typeface="Raleway Bold"/>
                <a:sym typeface="Raleway Bold"/>
              </a:rPr>
              <a:t>.</a:t>
            </a:r>
            <a:r>
              <a:rPr lang="en-US" sz="1430" b="true">
                <a:solidFill>
                  <a:srgbClr val="000000"/>
                </a:solidFill>
                <a:latin typeface="Raleway Bold"/>
                <a:ea typeface="Raleway Bold"/>
                <a:cs typeface="Raleway Bold"/>
                <a:sym typeface="Raleway Bold"/>
              </a:rPr>
              <a:t> </a:t>
            </a:r>
          </a:p>
          <a:p>
            <a:pPr algn="l">
              <a:lnSpc>
                <a:spcPts val="2003"/>
              </a:lnSpc>
            </a:pPr>
          </a:p>
          <a:p>
            <a:pPr algn="l">
              <a:lnSpc>
                <a:spcPts val="2003"/>
              </a:lnSpc>
            </a:pPr>
            <a:r>
              <a:rPr lang="en-US" sz="1430" b="true">
                <a:solidFill>
                  <a:srgbClr val="000000"/>
                </a:solidFill>
                <a:latin typeface="Raleway Bold"/>
                <a:ea typeface="Raleway Bold"/>
                <a:cs typeface="Raleway Bold"/>
                <a:sym typeface="Raleway Bold"/>
              </a:rPr>
              <a:t>3.3. ZWISCHENNUTZUNG GEWERBLICHER LEERSTÄNDE</a:t>
            </a:r>
          </a:p>
          <a:p>
            <a:pPr algn="l">
              <a:lnSpc>
                <a:spcPts val="2003"/>
              </a:lnSpc>
            </a:pPr>
          </a:p>
          <a:p>
            <a:pPr algn="l">
              <a:lnSpc>
                <a:spcPts val="2003"/>
              </a:lnSpc>
            </a:pPr>
            <a:r>
              <a:rPr lang="en-US" sz="1430">
                <a:solidFill>
                  <a:srgbClr val="000000"/>
                </a:solidFill>
                <a:latin typeface="Raleway"/>
                <a:ea typeface="Raleway"/>
                <a:cs typeface="Raleway"/>
                <a:sym typeface="Raleway"/>
              </a:rPr>
              <a:t>Leerstehende Gewerbeflächen sind </a:t>
            </a:r>
          </a:p>
          <a:p>
            <a:pPr algn="l">
              <a:lnSpc>
                <a:spcPts val="2003"/>
              </a:lnSpc>
            </a:pPr>
            <a:r>
              <a:rPr lang="en-US" sz="1430">
                <a:solidFill>
                  <a:srgbClr val="000000"/>
                </a:solidFill>
                <a:latin typeface="Raleway"/>
                <a:ea typeface="Raleway"/>
                <a:cs typeface="Raleway"/>
                <a:sym typeface="Raleway"/>
              </a:rPr>
              <a:t>vielerorts ein bekanntes Problem. </a:t>
            </a:r>
          </a:p>
          <a:p>
            <a:pPr algn="l">
              <a:lnSpc>
                <a:spcPts val="2003"/>
              </a:lnSpc>
            </a:pPr>
            <a:r>
              <a:rPr lang="en-US" sz="1430">
                <a:solidFill>
                  <a:srgbClr val="000000"/>
                </a:solidFill>
                <a:latin typeface="Raleway"/>
                <a:ea typeface="Raleway"/>
                <a:cs typeface="Raleway"/>
                <a:sym typeface="Raleway"/>
              </a:rPr>
              <a:t>Doch sie bieten auch Chancen: </a:t>
            </a:r>
          </a:p>
          <a:p>
            <a:pPr algn="l">
              <a:lnSpc>
                <a:spcPts val="2003"/>
              </a:lnSpc>
            </a:pPr>
            <a:r>
              <a:rPr lang="en-US" sz="1430">
                <a:solidFill>
                  <a:srgbClr val="000000"/>
                </a:solidFill>
                <a:latin typeface="Raleway"/>
                <a:ea typeface="Raleway"/>
                <a:cs typeface="Raleway"/>
                <a:sym typeface="Raleway"/>
              </a:rPr>
              <a:t>Mit kreativen Zwischennutzungs-</a:t>
            </a:r>
          </a:p>
          <a:p>
            <a:pPr algn="l">
              <a:lnSpc>
                <a:spcPts val="2003"/>
              </a:lnSpc>
            </a:pPr>
            <a:r>
              <a:rPr lang="en-US" sz="1430">
                <a:solidFill>
                  <a:srgbClr val="000000"/>
                </a:solidFill>
                <a:latin typeface="Raleway"/>
                <a:ea typeface="Raleway"/>
                <a:cs typeface="Raleway"/>
                <a:sym typeface="Raleway"/>
              </a:rPr>
              <a:t>konzepten können Räume </a:t>
            </a:r>
          </a:p>
          <a:p>
            <a:pPr algn="l">
              <a:lnSpc>
                <a:spcPts val="2003"/>
              </a:lnSpc>
            </a:pPr>
            <a:r>
              <a:rPr lang="en-US" sz="1430">
                <a:solidFill>
                  <a:srgbClr val="000000"/>
                </a:solidFill>
                <a:latin typeface="Raleway"/>
                <a:ea typeface="Raleway"/>
                <a:cs typeface="Raleway"/>
                <a:sym typeface="Raleway"/>
              </a:rPr>
              <a:t>wiederbelebt, neue Impulse gesetzt </a:t>
            </a:r>
          </a:p>
          <a:p>
            <a:pPr algn="l">
              <a:lnSpc>
                <a:spcPts val="2003"/>
              </a:lnSpc>
            </a:pPr>
            <a:r>
              <a:rPr lang="en-US" sz="1430">
                <a:solidFill>
                  <a:srgbClr val="000000"/>
                </a:solidFill>
                <a:latin typeface="Raleway"/>
                <a:ea typeface="Raleway"/>
                <a:cs typeface="Raleway"/>
                <a:sym typeface="Raleway"/>
              </a:rPr>
              <a:t>und nachhaltige Lösungen für das </a:t>
            </a:r>
          </a:p>
          <a:p>
            <a:pPr algn="l">
              <a:lnSpc>
                <a:spcPts val="2003"/>
              </a:lnSpc>
            </a:pPr>
            <a:r>
              <a:rPr lang="en-US" sz="1430">
                <a:solidFill>
                  <a:srgbClr val="000000"/>
                </a:solidFill>
                <a:latin typeface="Raleway"/>
                <a:ea typeface="Raleway"/>
                <a:cs typeface="Raleway"/>
                <a:sym typeface="Raleway"/>
              </a:rPr>
              <a:t>Stadtbild und die Eigentümer:innen </a:t>
            </a:r>
          </a:p>
          <a:p>
            <a:pPr algn="l">
              <a:lnSpc>
                <a:spcPts val="2003"/>
              </a:lnSpc>
            </a:pPr>
            <a:r>
              <a:rPr lang="en-US" sz="1430">
                <a:solidFill>
                  <a:srgbClr val="000000"/>
                </a:solidFill>
                <a:latin typeface="Raleway"/>
                <a:ea typeface="Raleway"/>
                <a:cs typeface="Raleway"/>
                <a:sym typeface="Raleway"/>
              </a:rPr>
              <a:t>geschaffen werden. Ein Beispiel </a:t>
            </a:r>
          </a:p>
          <a:p>
            <a:pPr algn="l">
              <a:lnSpc>
                <a:spcPts val="2003"/>
              </a:lnSpc>
            </a:pPr>
            <a:r>
              <a:rPr lang="en-US" sz="1430">
                <a:solidFill>
                  <a:srgbClr val="000000"/>
                </a:solidFill>
                <a:latin typeface="Raleway"/>
                <a:ea typeface="Raleway"/>
                <a:cs typeface="Raleway"/>
                <a:sym typeface="Raleway"/>
              </a:rPr>
              <a:t>dafür ist die Zwischennutzung in der</a:t>
            </a:r>
          </a:p>
          <a:p>
            <a:pPr algn="l">
              <a:lnSpc>
                <a:spcPts val="2003"/>
              </a:lnSpc>
            </a:pPr>
            <a:r>
              <a:rPr lang="en-US" sz="1430">
                <a:solidFill>
                  <a:srgbClr val="000000"/>
                </a:solidFill>
                <a:latin typeface="Raleway"/>
                <a:ea typeface="Raleway"/>
                <a:cs typeface="Raleway"/>
                <a:sym typeface="Raleway"/>
              </a:rPr>
              <a:t> Westbahnstraße 19. Hier konnte die </a:t>
            </a:r>
          </a:p>
          <a:p>
            <a:pPr algn="l">
              <a:lnSpc>
                <a:spcPts val="2003"/>
              </a:lnSpc>
            </a:pPr>
            <a:r>
              <a:rPr lang="en-US" sz="1430">
                <a:solidFill>
                  <a:srgbClr val="000000"/>
                </a:solidFill>
                <a:latin typeface="Raleway"/>
                <a:ea typeface="Raleway"/>
                <a:cs typeface="Raleway"/>
                <a:sym typeface="Raleway"/>
              </a:rPr>
              <a:t>Initiative die Besitzerin bei der </a:t>
            </a:r>
          </a:p>
          <a:p>
            <a:pPr algn="l">
              <a:lnSpc>
                <a:spcPts val="2003"/>
              </a:lnSpc>
            </a:pPr>
            <a:r>
              <a:rPr lang="en-US" sz="1430">
                <a:solidFill>
                  <a:srgbClr val="000000"/>
                </a:solidFill>
                <a:latin typeface="Raleway"/>
                <a:ea typeface="Raleway"/>
                <a:cs typeface="Raleway"/>
                <a:sym typeface="Raleway"/>
              </a:rPr>
              <a:t>Wiedernutzung einer lang bestehenden Büroleerstands beraten und aktiv unterstützen. Durch die Vermittlung der Leerstandsinitiative fanden sich drei jungen Gründerinnen, die dort im Frühjahr 2025 eine systemisch-therapeutische Praxis eröffneten. </a:t>
            </a:r>
          </a:p>
          <a:p>
            <a:pPr algn="l">
              <a:lnSpc>
                <a:spcPts val="2003"/>
              </a:lnSpc>
            </a:pPr>
          </a:p>
          <a:p>
            <a:pPr algn="l">
              <a:lnSpc>
                <a:spcPts val="2003"/>
              </a:lnSpc>
            </a:pPr>
          </a:p>
          <a:p>
            <a:pPr algn="l">
              <a:lnSpc>
                <a:spcPts val="2003"/>
              </a:lnSpc>
              <a:spcBef>
                <a:spcPct val="0"/>
              </a:spcBef>
            </a:pPr>
          </a:p>
        </p:txBody>
      </p:sp>
      <p:sp>
        <p:nvSpPr>
          <p:cNvPr name="Freeform 6" id="6"/>
          <p:cNvSpPr/>
          <p:nvPr/>
        </p:nvSpPr>
        <p:spPr>
          <a:xfrm flipH="true" flipV="false" rot="0">
            <a:off x="3683441" y="4503487"/>
            <a:ext cx="3879303" cy="2458944"/>
          </a:xfrm>
          <a:custGeom>
            <a:avLst/>
            <a:gdLst/>
            <a:ahLst/>
            <a:cxnLst/>
            <a:rect r="r" b="b" t="t" l="l"/>
            <a:pathLst>
              <a:path h="2458944" w="3879303">
                <a:moveTo>
                  <a:pt x="3879303" y="0"/>
                </a:moveTo>
                <a:lnTo>
                  <a:pt x="0" y="0"/>
                </a:lnTo>
                <a:lnTo>
                  <a:pt x="0" y="2458944"/>
                </a:lnTo>
                <a:lnTo>
                  <a:pt x="3879303" y="2458944"/>
                </a:lnTo>
                <a:lnTo>
                  <a:pt x="3879303" y="0"/>
                </a:lnTo>
                <a:close/>
              </a:path>
            </a:pathLst>
          </a:custGeom>
          <a:blipFill>
            <a:blip r:embed="rId2"/>
            <a:stretch>
              <a:fillRect l="0" t="0" r="0" b="0"/>
            </a:stretch>
          </a:blipFill>
        </p:spPr>
      </p:sp>
      <p:sp>
        <p:nvSpPr>
          <p:cNvPr name="TextBox 7" id="7"/>
          <p:cNvSpPr txBox="true"/>
          <p:nvPr/>
        </p:nvSpPr>
        <p:spPr>
          <a:xfrm rot="0">
            <a:off x="1499428" y="5333829"/>
            <a:ext cx="9525" cy="198120"/>
          </a:xfrm>
          <a:prstGeom prst="rect">
            <a:avLst/>
          </a:prstGeom>
        </p:spPr>
        <p:txBody>
          <a:bodyPr anchor="t" rtlCol="false" tIns="0" lIns="0" bIns="0" rIns="0">
            <a:spAutoFit/>
          </a:bodyPr>
          <a:lstStyle/>
          <a:p>
            <a:pPr algn="ctr">
              <a:lnSpc>
                <a:spcPts val="1679"/>
              </a:lnSpc>
              <a:spcBef>
                <a:spcPct val="0"/>
              </a:spcBef>
            </a:pPr>
          </a:p>
        </p:txBody>
      </p:sp>
      <p:sp>
        <p:nvSpPr>
          <p:cNvPr name="TextBox 8" id="8"/>
          <p:cNvSpPr txBox="true"/>
          <p:nvPr/>
        </p:nvSpPr>
        <p:spPr>
          <a:xfrm rot="0">
            <a:off x="495307" y="8636076"/>
            <a:ext cx="5741620" cy="1231265"/>
          </a:xfrm>
          <a:prstGeom prst="rect">
            <a:avLst/>
          </a:prstGeom>
        </p:spPr>
        <p:txBody>
          <a:bodyPr anchor="t" rtlCol="false" tIns="0" lIns="0" bIns="0" rIns="0">
            <a:spAutoFit/>
          </a:bodyPr>
          <a:lstStyle/>
          <a:p>
            <a:pPr algn="l">
              <a:lnSpc>
                <a:spcPts val="1959"/>
              </a:lnSpc>
              <a:spcBef>
                <a:spcPct val="0"/>
              </a:spcBef>
            </a:pPr>
            <a:r>
              <a:rPr lang="en-US" b="true" sz="1399">
                <a:solidFill>
                  <a:srgbClr val="000000"/>
                </a:solidFill>
                <a:latin typeface="Raleway Bold"/>
                <a:ea typeface="Raleway Bold"/>
                <a:cs typeface="Raleway Bold"/>
                <a:sym typeface="Raleway Bold"/>
              </a:rPr>
              <a:t>3.4. ABSCHLUSS DER PROJEKTFÖRDERUNG</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Die Initiative hat im Jahresverlauf den erfolgreichen Abschluss der Projektförderung aus dem städtischen Verfügungsfonds „Zukunftsfähige Innenstädte und Zentren“ erreicht. </a:t>
            </a:r>
          </a:p>
        </p:txBody>
      </p:sp>
      <p:sp>
        <p:nvSpPr>
          <p:cNvPr name="TextBox 9" id="9"/>
          <p:cNvSpPr txBox="true"/>
          <p:nvPr/>
        </p:nvSpPr>
        <p:spPr>
          <a:xfrm rot="0">
            <a:off x="3683441" y="6943381"/>
            <a:ext cx="3879303" cy="292519"/>
          </a:xfrm>
          <a:prstGeom prst="rect">
            <a:avLst/>
          </a:prstGeom>
        </p:spPr>
        <p:txBody>
          <a:bodyPr anchor="t" rtlCol="false" tIns="0" lIns="0" bIns="0" rIns="0">
            <a:spAutoFit/>
          </a:bodyPr>
          <a:lstStyle/>
          <a:p>
            <a:pPr algn="l">
              <a:lnSpc>
                <a:spcPts val="1222"/>
              </a:lnSpc>
            </a:pPr>
            <a:r>
              <a:rPr lang="en-US" sz="872">
                <a:solidFill>
                  <a:srgbClr val="000000"/>
                </a:solidFill>
                <a:latin typeface="Canva Sans"/>
                <a:ea typeface="Canva Sans"/>
                <a:cs typeface="Canva Sans"/>
                <a:sym typeface="Canva Sans"/>
              </a:rPr>
              <a:t>In ihren neuen Räumlichkeiten : Gründerin Annalena Volz, </a:t>
            </a:r>
          </a:p>
          <a:p>
            <a:pPr algn="l">
              <a:lnSpc>
                <a:spcPts val="1222"/>
              </a:lnSpc>
              <a:spcBef>
                <a:spcPct val="0"/>
              </a:spcBef>
            </a:pPr>
            <a:r>
              <a:rPr lang="en-US" sz="872">
                <a:solidFill>
                  <a:srgbClr val="000000"/>
                </a:solidFill>
                <a:latin typeface="Canva Sans"/>
                <a:ea typeface="Canva Sans"/>
                <a:cs typeface="Canva Sans"/>
                <a:sym typeface="Canva Sans"/>
              </a:rPr>
              <a:t>Eigentümerin Magret Wiesen, Gründerinnen Jelena Marz und Mara Dralle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383854" y="0"/>
            <a:ext cx="6388546" cy="10058400"/>
            <a:chOff x="0" y="0"/>
            <a:chExt cx="2226944" cy="3506196"/>
          </a:xfrm>
        </p:grpSpPr>
        <p:sp>
          <p:nvSpPr>
            <p:cNvPr name="Freeform 3" id="3"/>
            <p:cNvSpPr/>
            <p:nvPr/>
          </p:nvSpPr>
          <p:spPr>
            <a:xfrm flipH="false" flipV="false" rot="0">
              <a:off x="0" y="0"/>
              <a:ext cx="2226944" cy="3506196"/>
            </a:xfrm>
            <a:custGeom>
              <a:avLst/>
              <a:gdLst/>
              <a:ahLst/>
              <a:cxnLst/>
              <a:rect r="r" b="b" t="t" l="l"/>
              <a:pathLst>
                <a:path h="3506196" w="2226944">
                  <a:moveTo>
                    <a:pt x="0" y="0"/>
                  </a:moveTo>
                  <a:lnTo>
                    <a:pt x="2226944" y="0"/>
                  </a:lnTo>
                  <a:lnTo>
                    <a:pt x="2226944" y="3506196"/>
                  </a:lnTo>
                  <a:lnTo>
                    <a:pt x="0" y="3506196"/>
                  </a:lnTo>
                  <a:close/>
                </a:path>
              </a:pathLst>
            </a:custGeom>
            <a:solidFill>
              <a:srgbClr val="FFFFFF"/>
            </a:solidFill>
          </p:spPr>
        </p:sp>
        <p:sp>
          <p:nvSpPr>
            <p:cNvPr name="TextBox 4" id="4"/>
            <p:cNvSpPr txBox="true"/>
            <p:nvPr/>
          </p:nvSpPr>
          <p:spPr>
            <a:xfrm>
              <a:off x="0" y="-28575"/>
              <a:ext cx="2226944" cy="3534771"/>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1664347" y="7708294"/>
            <a:ext cx="5827560" cy="730051"/>
            <a:chOff x="0" y="0"/>
            <a:chExt cx="2031393" cy="254484"/>
          </a:xfrm>
        </p:grpSpPr>
        <p:sp>
          <p:nvSpPr>
            <p:cNvPr name="Freeform 6" id="6"/>
            <p:cNvSpPr/>
            <p:nvPr/>
          </p:nvSpPr>
          <p:spPr>
            <a:xfrm flipH="false" flipV="false" rot="0">
              <a:off x="0" y="0"/>
              <a:ext cx="2031393" cy="254484"/>
            </a:xfrm>
            <a:custGeom>
              <a:avLst/>
              <a:gdLst/>
              <a:ahLst/>
              <a:cxnLst/>
              <a:rect r="r" b="b" t="t" l="l"/>
              <a:pathLst>
                <a:path h="254484" w="2031393">
                  <a:moveTo>
                    <a:pt x="0" y="0"/>
                  </a:moveTo>
                  <a:lnTo>
                    <a:pt x="2031393" y="0"/>
                  </a:lnTo>
                  <a:lnTo>
                    <a:pt x="2031393" y="254484"/>
                  </a:lnTo>
                  <a:lnTo>
                    <a:pt x="0" y="254484"/>
                  </a:lnTo>
                  <a:close/>
                </a:path>
              </a:pathLst>
            </a:custGeom>
            <a:solidFill>
              <a:srgbClr val="0499AF"/>
            </a:solidFill>
          </p:spPr>
        </p:sp>
        <p:sp>
          <p:nvSpPr>
            <p:cNvPr name="TextBox 7" id="7"/>
            <p:cNvSpPr txBox="true"/>
            <p:nvPr/>
          </p:nvSpPr>
          <p:spPr>
            <a:xfrm>
              <a:off x="0" y="-28575"/>
              <a:ext cx="2031393" cy="283059"/>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4726822" y="2581621"/>
            <a:ext cx="2937578" cy="2062223"/>
          </a:xfrm>
          <a:custGeom>
            <a:avLst/>
            <a:gdLst/>
            <a:ahLst/>
            <a:cxnLst/>
            <a:rect r="r" b="b" t="t" l="l"/>
            <a:pathLst>
              <a:path h="2062223" w="2937578">
                <a:moveTo>
                  <a:pt x="0" y="0"/>
                </a:moveTo>
                <a:lnTo>
                  <a:pt x="2937578" y="0"/>
                </a:lnTo>
                <a:lnTo>
                  <a:pt x="2937578" y="2062223"/>
                </a:lnTo>
                <a:lnTo>
                  <a:pt x="0" y="2062223"/>
                </a:lnTo>
                <a:lnTo>
                  <a:pt x="0" y="0"/>
                </a:lnTo>
                <a:close/>
              </a:path>
            </a:pathLst>
          </a:custGeom>
          <a:blipFill>
            <a:blip r:embed="rId2"/>
            <a:stretch>
              <a:fillRect l="-5354" t="-61411" r="0" b="-38687"/>
            </a:stretch>
          </a:blipFill>
        </p:spPr>
      </p:sp>
      <p:sp>
        <p:nvSpPr>
          <p:cNvPr name="TextBox 9" id="9"/>
          <p:cNvSpPr txBox="true"/>
          <p:nvPr/>
        </p:nvSpPr>
        <p:spPr>
          <a:xfrm rot="0">
            <a:off x="1664347" y="414457"/>
            <a:ext cx="5827560" cy="9899015"/>
          </a:xfrm>
          <a:prstGeom prst="rect">
            <a:avLst/>
          </a:prstGeom>
        </p:spPr>
        <p:txBody>
          <a:bodyPr anchor="t" rtlCol="false" tIns="0" lIns="0" bIns="0" rIns="0">
            <a:spAutoFit/>
          </a:bodyPr>
          <a:lstStyle/>
          <a:p>
            <a:pPr algn="l">
              <a:lnSpc>
                <a:spcPts val="1959"/>
              </a:lnSpc>
            </a:pPr>
            <a:r>
              <a:rPr lang="en-US" sz="1399">
                <a:solidFill>
                  <a:srgbClr val="000000"/>
                </a:solidFill>
                <a:latin typeface="Raleway"/>
                <a:ea typeface="Raleway"/>
                <a:cs typeface="Raleway"/>
                <a:sym typeface="Raleway"/>
              </a:rPr>
              <a:t>Diese Förderung trug maßgeblich dazu bei, eine hauptamtliche Personalstelle</a:t>
            </a:r>
            <a:r>
              <a:rPr lang="en-US" sz="1399">
                <a:solidFill>
                  <a:srgbClr val="000000"/>
                </a:solidFill>
                <a:latin typeface="Raleway"/>
                <a:ea typeface="Raleway"/>
                <a:cs typeface="Raleway"/>
                <a:sym typeface="Raleway"/>
              </a:rPr>
              <a:t> (7,5 Wochenstunden) zu finanzieren und die Ansprache sowie Beratung von Gewerbe-Leerstandseigentümer*innen zu intensivieren. </a:t>
            </a:r>
          </a:p>
          <a:p>
            <a:pPr algn="l">
              <a:lnSpc>
                <a:spcPts val="1959"/>
              </a:lnSpc>
            </a:pPr>
          </a:p>
          <a:p>
            <a:pPr algn="l">
              <a:lnSpc>
                <a:spcPts val="1959"/>
              </a:lnSpc>
              <a:spcBef>
                <a:spcPct val="0"/>
              </a:spcBef>
            </a:pPr>
            <a:r>
              <a:rPr lang="en-US" b="true" sz="1399">
                <a:solidFill>
                  <a:srgbClr val="000000"/>
                </a:solidFill>
                <a:latin typeface="Raleway Bold"/>
                <a:ea typeface="Raleway Bold"/>
                <a:cs typeface="Raleway Bold"/>
                <a:sym typeface="Raleway Bold"/>
              </a:rPr>
              <a:t>3.5 ETABLIERUNG DES TRIFESL-HUB ALS SOZIALER TREFFPUNKT</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Das Trifels-Hub hat sich 2025 weiter als zentraler Treffpunkt und Anlaufstelle für lokale Initiativen </a:t>
            </a:r>
          </a:p>
          <a:p>
            <a:pPr algn="l">
              <a:lnSpc>
                <a:spcPts val="1959"/>
              </a:lnSpc>
              <a:spcBef>
                <a:spcPct val="0"/>
              </a:spcBef>
            </a:pPr>
            <a:r>
              <a:rPr lang="en-US" sz="1399">
                <a:solidFill>
                  <a:srgbClr val="000000"/>
                </a:solidFill>
                <a:latin typeface="Raleway"/>
                <a:ea typeface="Raleway"/>
                <a:cs typeface="Raleway"/>
                <a:sym typeface="Raleway"/>
              </a:rPr>
              <a:t>etabliert. Es bietet Raum für </a:t>
            </a:r>
          </a:p>
          <a:p>
            <a:pPr algn="l">
              <a:lnSpc>
                <a:spcPts val="1959"/>
              </a:lnSpc>
              <a:spcBef>
                <a:spcPct val="0"/>
              </a:spcBef>
            </a:pPr>
            <a:r>
              <a:rPr lang="en-US" sz="1399">
                <a:solidFill>
                  <a:srgbClr val="000000"/>
                </a:solidFill>
                <a:latin typeface="Raleway"/>
                <a:ea typeface="Raleway"/>
                <a:cs typeface="Raleway"/>
                <a:sym typeface="Raleway"/>
              </a:rPr>
              <a:t>Austausch, Veranstaltungen und </a:t>
            </a:r>
          </a:p>
          <a:p>
            <a:pPr algn="l">
              <a:lnSpc>
                <a:spcPts val="1959"/>
              </a:lnSpc>
              <a:spcBef>
                <a:spcPct val="0"/>
              </a:spcBef>
            </a:pPr>
            <a:r>
              <a:rPr lang="en-US" sz="1399">
                <a:solidFill>
                  <a:srgbClr val="000000"/>
                </a:solidFill>
                <a:latin typeface="Raleway"/>
                <a:ea typeface="Raleway"/>
                <a:cs typeface="Raleway"/>
                <a:sym typeface="Raleway"/>
              </a:rPr>
              <a:t>experimentelle Nutzungsformate </a:t>
            </a:r>
          </a:p>
          <a:p>
            <a:pPr algn="l">
              <a:lnSpc>
                <a:spcPts val="1959"/>
              </a:lnSpc>
              <a:spcBef>
                <a:spcPct val="0"/>
              </a:spcBef>
            </a:pPr>
            <a:r>
              <a:rPr lang="en-US" sz="1399">
                <a:solidFill>
                  <a:srgbClr val="000000"/>
                </a:solidFill>
                <a:latin typeface="Raleway"/>
                <a:ea typeface="Raleway"/>
                <a:cs typeface="Raleway"/>
                <a:sym typeface="Raleway"/>
              </a:rPr>
              <a:t>und fungiert gleichzeitig als </a:t>
            </a:r>
          </a:p>
          <a:p>
            <a:pPr algn="l">
              <a:lnSpc>
                <a:spcPts val="1959"/>
              </a:lnSpc>
              <a:spcBef>
                <a:spcPct val="0"/>
              </a:spcBef>
            </a:pPr>
            <a:r>
              <a:rPr lang="en-US" sz="1399">
                <a:solidFill>
                  <a:srgbClr val="000000"/>
                </a:solidFill>
                <a:latin typeface="Raleway"/>
                <a:ea typeface="Raleway"/>
                <a:cs typeface="Raleway"/>
                <a:sym typeface="Raleway"/>
              </a:rPr>
              <a:t>sichtbares Beispiel für kreative </a:t>
            </a:r>
          </a:p>
          <a:p>
            <a:pPr algn="l">
              <a:lnSpc>
                <a:spcPts val="1959"/>
              </a:lnSpc>
              <a:spcBef>
                <a:spcPct val="0"/>
              </a:spcBef>
            </a:pPr>
            <a:r>
              <a:rPr lang="en-US" sz="1399">
                <a:solidFill>
                  <a:srgbClr val="000000"/>
                </a:solidFill>
                <a:latin typeface="Raleway"/>
                <a:ea typeface="Raleway"/>
                <a:cs typeface="Raleway"/>
                <a:sym typeface="Raleway"/>
              </a:rPr>
              <a:t>und gemeinschaftliche Leerstands-</a:t>
            </a:r>
          </a:p>
          <a:p>
            <a:pPr algn="l">
              <a:lnSpc>
                <a:spcPts val="1959"/>
              </a:lnSpc>
              <a:spcBef>
                <a:spcPct val="0"/>
              </a:spcBef>
            </a:pPr>
            <a:r>
              <a:rPr lang="en-US" sz="1399">
                <a:solidFill>
                  <a:srgbClr val="000000"/>
                </a:solidFill>
                <a:latin typeface="Raleway"/>
                <a:ea typeface="Raleway"/>
                <a:cs typeface="Raleway"/>
                <a:sym typeface="Raleway"/>
              </a:rPr>
              <a:t>nutzung. Dieses ehemalige </a:t>
            </a:r>
          </a:p>
          <a:p>
            <a:pPr algn="l">
              <a:lnSpc>
                <a:spcPts val="1959"/>
              </a:lnSpc>
              <a:spcBef>
                <a:spcPct val="0"/>
              </a:spcBef>
            </a:pPr>
            <a:r>
              <a:rPr lang="en-US" sz="1399">
                <a:solidFill>
                  <a:srgbClr val="000000"/>
                </a:solidFill>
                <a:latin typeface="Raleway"/>
                <a:ea typeface="Raleway"/>
                <a:cs typeface="Raleway"/>
                <a:sym typeface="Raleway"/>
              </a:rPr>
              <a:t>Restaurant wird mietfrei vom </a:t>
            </a:r>
          </a:p>
          <a:p>
            <a:pPr algn="l">
              <a:lnSpc>
                <a:spcPts val="1959"/>
              </a:lnSpc>
              <a:spcBef>
                <a:spcPct val="0"/>
              </a:spcBef>
            </a:pPr>
            <a:r>
              <a:rPr lang="en-US" sz="1399">
                <a:solidFill>
                  <a:srgbClr val="000000"/>
                </a:solidFill>
                <a:latin typeface="Raleway"/>
                <a:ea typeface="Raleway"/>
                <a:cs typeface="Raleway"/>
                <a:sym typeface="Raleway"/>
              </a:rPr>
              <a:t>Eigentümer zur Verfügung gestellt </a:t>
            </a:r>
          </a:p>
          <a:p>
            <a:pPr algn="l">
              <a:lnSpc>
                <a:spcPts val="1959"/>
              </a:lnSpc>
              <a:spcBef>
                <a:spcPct val="0"/>
              </a:spcBef>
            </a:pPr>
            <a:r>
              <a:rPr lang="en-US" sz="1399">
                <a:solidFill>
                  <a:srgbClr val="000000"/>
                </a:solidFill>
                <a:latin typeface="Raleway"/>
                <a:ea typeface="Raleway"/>
                <a:cs typeface="Raleway"/>
                <a:sym typeface="Raleway"/>
              </a:rPr>
              <a:t>und aktiv als Raum für soziale Innovation genutzt.</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Im Trifels-Hub wurden darüber hinaus mehrere neue Gruppen und Angebote angestoßen, darunter:</a:t>
            </a:r>
          </a:p>
          <a:p>
            <a:pPr algn="l">
              <a:lnSpc>
                <a:spcPts val="1959"/>
              </a:lnSpc>
              <a:spcBef>
                <a:spcPct val="0"/>
              </a:spcBef>
            </a:pPr>
          </a:p>
          <a:p>
            <a:pPr algn="l" marL="302259" indent="-151129" lvl="1">
              <a:lnSpc>
                <a:spcPts val="1959"/>
              </a:lnSpc>
              <a:buFont typeface="Arial"/>
              <a:buChar char="•"/>
            </a:pPr>
            <a:r>
              <a:rPr lang="en-US" sz="1399">
                <a:solidFill>
                  <a:srgbClr val="000000"/>
                </a:solidFill>
                <a:latin typeface="Raleway"/>
                <a:ea typeface="Raleway"/>
                <a:cs typeface="Raleway"/>
                <a:sym typeface="Raleway"/>
              </a:rPr>
              <a:t>Selbsthilfegruppe neurodivergenter Familien</a:t>
            </a:r>
          </a:p>
          <a:p>
            <a:pPr algn="l" marL="302259" indent="-151129" lvl="1">
              <a:lnSpc>
                <a:spcPts val="1959"/>
              </a:lnSpc>
              <a:buFont typeface="Arial"/>
              <a:buChar char="•"/>
            </a:pPr>
            <a:r>
              <a:rPr lang="en-US" sz="1399">
                <a:solidFill>
                  <a:srgbClr val="000000"/>
                </a:solidFill>
                <a:latin typeface="Raleway"/>
                <a:ea typeface="Raleway"/>
                <a:cs typeface="Raleway"/>
                <a:sym typeface="Raleway"/>
              </a:rPr>
              <a:t>Ofemis (offenes feministisches Treffen)</a:t>
            </a:r>
          </a:p>
          <a:p>
            <a:pPr algn="l" marL="302259" indent="-151129" lvl="1">
              <a:lnSpc>
                <a:spcPts val="1959"/>
              </a:lnSpc>
              <a:buFont typeface="Arial"/>
              <a:buChar char="•"/>
            </a:pPr>
            <a:r>
              <a:rPr lang="en-US" sz="1399">
                <a:solidFill>
                  <a:srgbClr val="000000"/>
                </a:solidFill>
                <a:latin typeface="Raleway"/>
                <a:ea typeface="Raleway"/>
                <a:cs typeface="Raleway"/>
                <a:sym typeface="Raleway"/>
              </a:rPr>
              <a:t>Kneipenchor</a:t>
            </a:r>
          </a:p>
          <a:p>
            <a:pPr algn="l" marL="302259" indent="-151129" lvl="1">
              <a:lnSpc>
                <a:spcPts val="1959"/>
              </a:lnSpc>
              <a:buFont typeface="Arial"/>
              <a:buChar char="•"/>
            </a:pPr>
            <a:r>
              <a:rPr lang="en-US" sz="1399">
                <a:solidFill>
                  <a:srgbClr val="000000"/>
                </a:solidFill>
                <a:latin typeface="Raleway"/>
                <a:ea typeface="Raleway"/>
                <a:cs typeface="Raleway"/>
                <a:sym typeface="Raleway"/>
              </a:rPr>
              <a:t>Streetwork-Frühstück</a:t>
            </a:r>
          </a:p>
          <a:p>
            <a:pPr algn="l" marL="302259" indent="-151129" lvl="1">
              <a:lnSpc>
                <a:spcPts val="1959"/>
              </a:lnSpc>
              <a:buFont typeface="Arial"/>
              <a:buChar char="•"/>
            </a:pPr>
            <a:r>
              <a:rPr lang="en-US" sz="1399">
                <a:solidFill>
                  <a:srgbClr val="000000"/>
                </a:solidFill>
                <a:latin typeface="Raleway"/>
                <a:ea typeface="Raleway"/>
                <a:cs typeface="Raleway"/>
                <a:sym typeface="Raleway"/>
              </a:rPr>
              <a:t>Unterstützung für suchtkranke Menschen</a:t>
            </a:r>
          </a:p>
          <a:p>
            <a:pPr algn="l" marL="302259" indent="-151129" lvl="1">
              <a:lnSpc>
                <a:spcPts val="1959"/>
              </a:lnSpc>
              <a:buFont typeface="Arial"/>
              <a:buChar char="•"/>
            </a:pPr>
            <a:r>
              <a:rPr lang="en-US" sz="1399">
                <a:solidFill>
                  <a:srgbClr val="000000"/>
                </a:solidFill>
                <a:latin typeface="Raleway"/>
                <a:ea typeface="Raleway"/>
                <a:cs typeface="Raleway"/>
                <a:sym typeface="Raleway"/>
              </a:rPr>
              <a:t>Agora Frauennetzwerk</a:t>
            </a:r>
          </a:p>
          <a:p>
            <a:pPr algn="l">
              <a:lnSpc>
                <a:spcPts val="1959"/>
              </a:lnSpc>
              <a:spcBef>
                <a:spcPct val="0"/>
              </a:spcBef>
            </a:pPr>
          </a:p>
          <a:p>
            <a:pPr algn="ctr">
              <a:lnSpc>
                <a:spcPts val="1959"/>
              </a:lnSpc>
              <a:spcBef>
                <a:spcPct val="0"/>
              </a:spcBef>
            </a:pPr>
            <a:r>
              <a:rPr lang="en-US" b="true" sz="1399">
                <a:solidFill>
                  <a:srgbClr val="000000"/>
                </a:solidFill>
                <a:latin typeface="Raleway Bold"/>
                <a:ea typeface="Raleway Bold"/>
                <a:cs typeface="Raleway Bold"/>
                <a:sym typeface="Raleway Bold"/>
              </a:rPr>
              <a:t>“</a:t>
            </a:r>
            <a:r>
              <a:rPr lang="en-US" b="true" sz="1399">
                <a:solidFill>
                  <a:srgbClr val="000000"/>
                </a:solidFill>
                <a:latin typeface="Raleway Bold"/>
                <a:ea typeface="Raleway Bold"/>
                <a:cs typeface="Raleway Bold"/>
                <a:sym typeface="Raleway Bold"/>
              </a:rPr>
              <a:t>Diese Initiativen bereichern das soziale Netzwerk der Stadt Landau und schaffen niedrigschwellige Begegnungsräume.”</a:t>
            </a:r>
          </a:p>
          <a:p>
            <a:pPr algn="ctr">
              <a:lnSpc>
                <a:spcPts val="1959"/>
              </a:lnSpc>
              <a:spcBef>
                <a:spcPct val="0"/>
              </a:spcBef>
            </a:pPr>
          </a:p>
          <a:p>
            <a:pPr algn="l">
              <a:lnSpc>
                <a:spcPts val="1959"/>
              </a:lnSpc>
              <a:spcBef>
                <a:spcPct val="0"/>
              </a:spcBef>
            </a:pPr>
          </a:p>
          <a:p>
            <a:pPr algn="l">
              <a:lnSpc>
                <a:spcPts val="1959"/>
              </a:lnSpc>
              <a:spcBef>
                <a:spcPct val="0"/>
              </a:spcBef>
            </a:pPr>
            <a:r>
              <a:rPr lang="en-US" b="true" sz="1399">
                <a:solidFill>
                  <a:srgbClr val="000000"/>
                </a:solidFill>
                <a:latin typeface="Raleway Bold"/>
                <a:ea typeface="Raleway Bold"/>
                <a:cs typeface="Raleway Bold"/>
                <a:sym typeface="Raleway Bold"/>
              </a:rPr>
              <a:t>3.6 KULTUR- UND VEREINSFENSTER</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Im Jahr 2025 wurde das Projekt Kultur- und Vereinsfenster an zwei verschiedenen Standorten umgesetzt. </a:t>
            </a:r>
          </a:p>
          <a:p>
            <a:pPr algn="l">
              <a:lnSpc>
                <a:spcPts val="1959"/>
              </a:lnSpc>
              <a:spcBef>
                <a:spcPct val="0"/>
              </a:spcBef>
            </a:pPr>
          </a:p>
          <a:p>
            <a:pPr algn="l">
              <a:lnSpc>
                <a:spcPts val="1959"/>
              </a:lnSpc>
              <a:spcBef>
                <a:spcPct val="0"/>
              </a:spcBef>
            </a:pPr>
          </a:p>
        </p:txBody>
      </p:sp>
      <p:sp>
        <p:nvSpPr>
          <p:cNvPr name="TextBox 10" id="10"/>
          <p:cNvSpPr txBox="true"/>
          <p:nvPr/>
        </p:nvSpPr>
        <p:spPr>
          <a:xfrm rot="0">
            <a:off x="4697651" y="4624794"/>
            <a:ext cx="2703811" cy="134198"/>
          </a:xfrm>
          <a:prstGeom prst="rect">
            <a:avLst/>
          </a:prstGeom>
        </p:spPr>
        <p:txBody>
          <a:bodyPr anchor="t" rtlCol="false" tIns="0" lIns="0" bIns="0" rIns="0">
            <a:spAutoFit/>
          </a:bodyPr>
          <a:lstStyle/>
          <a:p>
            <a:pPr algn="ctr">
              <a:lnSpc>
                <a:spcPts val="1120"/>
              </a:lnSpc>
              <a:spcBef>
                <a:spcPct val="0"/>
              </a:spcBef>
            </a:pPr>
            <a:r>
              <a:rPr lang="en-US" sz="800">
                <a:solidFill>
                  <a:srgbClr val="000000"/>
                </a:solidFill>
                <a:latin typeface="Canva Sans"/>
                <a:ea typeface="Canva Sans"/>
                <a:cs typeface="Canva Sans"/>
                <a:sym typeface="Canva Sans"/>
              </a:rPr>
              <a:t>Konzert  vor dem Trifels-Hub bei der Fête de la Musique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6398532" cy="10058400"/>
            <a:chOff x="0" y="0"/>
            <a:chExt cx="2230425" cy="3506196"/>
          </a:xfrm>
        </p:grpSpPr>
        <p:sp>
          <p:nvSpPr>
            <p:cNvPr name="Freeform 3" id="3"/>
            <p:cNvSpPr/>
            <p:nvPr/>
          </p:nvSpPr>
          <p:spPr>
            <a:xfrm flipH="false" flipV="false" rot="0">
              <a:off x="0" y="0"/>
              <a:ext cx="2230425" cy="3506196"/>
            </a:xfrm>
            <a:custGeom>
              <a:avLst/>
              <a:gdLst/>
              <a:ahLst/>
              <a:cxnLst/>
              <a:rect r="r" b="b" t="t" l="l"/>
              <a:pathLst>
                <a:path h="3506196" w="2230425">
                  <a:moveTo>
                    <a:pt x="0" y="0"/>
                  </a:moveTo>
                  <a:lnTo>
                    <a:pt x="2230425" y="0"/>
                  </a:lnTo>
                  <a:lnTo>
                    <a:pt x="2230425" y="3506196"/>
                  </a:lnTo>
                  <a:lnTo>
                    <a:pt x="0" y="3506196"/>
                  </a:lnTo>
                  <a:close/>
                </a:path>
              </a:pathLst>
            </a:custGeom>
            <a:solidFill>
              <a:srgbClr val="FFFFFF"/>
            </a:solidFill>
          </p:spPr>
        </p:sp>
        <p:sp>
          <p:nvSpPr>
            <p:cNvPr name="TextBox 4" id="4"/>
            <p:cNvSpPr txBox="true"/>
            <p:nvPr/>
          </p:nvSpPr>
          <p:spPr>
            <a:xfrm>
              <a:off x="0" y="-28575"/>
              <a:ext cx="2230425" cy="3534771"/>
            </a:xfrm>
            <a:prstGeom prst="rect">
              <a:avLst/>
            </a:prstGeom>
          </p:spPr>
          <p:txBody>
            <a:bodyPr anchor="ctr" rtlCol="false" tIns="50800" lIns="50800" bIns="50800" rIns="50800"/>
            <a:lstStyle/>
            <a:p>
              <a:pPr algn="ctr">
                <a:lnSpc>
                  <a:spcPts val="2100"/>
                </a:lnSpc>
              </a:pPr>
            </a:p>
          </p:txBody>
        </p:sp>
      </p:grpSp>
      <p:sp>
        <p:nvSpPr>
          <p:cNvPr name="TextBox 5" id="5"/>
          <p:cNvSpPr txBox="true"/>
          <p:nvPr/>
        </p:nvSpPr>
        <p:spPr>
          <a:xfrm rot="0">
            <a:off x="341904" y="459949"/>
            <a:ext cx="5842320" cy="7917815"/>
          </a:xfrm>
          <a:prstGeom prst="rect">
            <a:avLst/>
          </a:prstGeom>
        </p:spPr>
        <p:txBody>
          <a:bodyPr anchor="t" rtlCol="false" tIns="0" lIns="0" bIns="0" rIns="0">
            <a:spAutoFit/>
          </a:bodyPr>
          <a:lstStyle/>
          <a:p>
            <a:pPr algn="l">
              <a:lnSpc>
                <a:spcPts val="1959"/>
              </a:lnSpc>
            </a:pPr>
            <a:r>
              <a:rPr lang="en-US" sz="1399">
                <a:solidFill>
                  <a:srgbClr val="000000"/>
                </a:solidFill>
                <a:latin typeface="Raleway"/>
                <a:ea typeface="Raleway"/>
                <a:cs typeface="Raleway"/>
                <a:sym typeface="Raleway"/>
              </a:rPr>
              <a:t>Leere Schaufenster in der Innenstadt wurden von Vereinsteams, sozialen Initiativen, Kunst- und Kulturakteurinnen gestalteten und genutzt, um Leerstand sichtbar zu beleben und gleichzeitig lokale Akteurinnen der Öffentlichkeit zu präsentieren.</a:t>
            </a:r>
            <a:r>
              <a:rPr lang="en-US" sz="1399">
                <a:solidFill>
                  <a:srgbClr val="000000"/>
                </a:solidFill>
                <a:latin typeface="Raleway"/>
                <a:ea typeface="Raleway"/>
                <a:cs typeface="Raleway"/>
                <a:sym typeface="Raleway"/>
              </a:rPr>
              <a:t> </a:t>
            </a:r>
            <a:r>
              <a:rPr lang="en-US" sz="1399">
                <a:solidFill>
                  <a:srgbClr val="000000"/>
                </a:solidFill>
                <a:latin typeface="Raleway"/>
                <a:ea typeface="Raleway"/>
                <a:cs typeface="Raleway"/>
                <a:sym typeface="Raleway"/>
              </a:rPr>
              <a:t>Die Aktion läuft im Rahmen städtischer Förderung und trägt zur Attraktivität der Innenstadt und zu einem niedrigschwelligen Herantasten an Wiederbelebung von Leerständen bei.</a:t>
            </a:r>
          </a:p>
          <a:p>
            <a:pPr algn="l">
              <a:lnSpc>
                <a:spcPts val="1959"/>
              </a:lnSpc>
            </a:pPr>
          </a:p>
          <a:p>
            <a:pPr algn="l">
              <a:lnSpc>
                <a:spcPts val="1959"/>
              </a:lnSpc>
              <a:spcBef>
                <a:spcPct val="0"/>
              </a:spcBef>
            </a:pPr>
            <a:r>
              <a:rPr lang="en-US" b="true" sz="1399">
                <a:solidFill>
                  <a:srgbClr val="000000"/>
                </a:solidFill>
                <a:latin typeface="Raleway Bold"/>
                <a:ea typeface="Raleway Bold"/>
                <a:cs typeface="Raleway Bold"/>
                <a:sym typeface="Raleway Bold"/>
              </a:rPr>
              <a:t>4. KOOPERATION UND ÖFFENTLICHKEITSARBEIT</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Die Initiative war 2025 in zahlreichen überregionalen und lokalen Projekten und Formaten aktiv:</a:t>
            </a:r>
          </a:p>
          <a:p>
            <a:pPr algn="l">
              <a:lnSpc>
                <a:spcPts val="1959"/>
              </a:lnSpc>
              <a:spcBef>
                <a:spcPct val="0"/>
              </a:spcBef>
            </a:pPr>
          </a:p>
          <a:p>
            <a:pPr algn="l" marL="302259" indent="-151129" lvl="1">
              <a:lnSpc>
                <a:spcPts val="1959"/>
              </a:lnSpc>
              <a:buFont typeface="Arial"/>
              <a:buChar char="•"/>
            </a:pPr>
            <a:r>
              <a:rPr lang="en-US" sz="1399">
                <a:solidFill>
                  <a:srgbClr val="000000"/>
                </a:solidFill>
                <a:latin typeface="Raleway"/>
                <a:ea typeface="Raleway"/>
                <a:cs typeface="Raleway"/>
                <a:sym typeface="Raleway"/>
              </a:rPr>
              <a:t>SWR- und ZDF-Berichterstattung, u. a. im Kontext der Biennale bzw. der Themenbeiträge zu nachhaltiger Stadtentwicklung. </a:t>
            </a:r>
          </a:p>
          <a:p>
            <a:pPr algn="l" marL="302259" indent="-151129" lvl="1">
              <a:lnSpc>
                <a:spcPts val="1959"/>
              </a:lnSpc>
              <a:buFont typeface="Arial"/>
              <a:buChar char="•"/>
            </a:pPr>
            <a:r>
              <a:rPr lang="en-US" sz="1399">
                <a:solidFill>
                  <a:srgbClr val="000000"/>
                </a:solidFill>
                <a:latin typeface="Raleway"/>
                <a:ea typeface="Raleway"/>
                <a:cs typeface="Raleway"/>
                <a:sym typeface="Raleway"/>
              </a:rPr>
              <a:t>Adapter im Rahmen der IBA (Internationale Bauausstellung) in Stuttgart, Austausch zu innovativen Wohn- und Stadtentwicklungskonzepten.</a:t>
            </a:r>
          </a:p>
          <a:p>
            <a:pPr algn="l" marL="302259" indent="-151129" lvl="1">
              <a:lnSpc>
                <a:spcPts val="1959"/>
              </a:lnSpc>
              <a:buFont typeface="Arial"/>
              <a:buChar char="•"/>
            </a:pPr>
            <a:r>
              <a:rPr lang="en-US" sz="1399">
                <a:solidFill>
                  <a:srgbClr val="000000"/>
                </a:solidFill>
                <a:latin typeface="Raleway"/>
                <a:ea typeface="Raleway"/>
                <a:cs typeface="Raleway"/>
                <a:sym typeface="Raleway"/>
              </a:rPr>
              <a:t>Teilnahme an Fachveranstaltungen wie Impuls Wohnen (Landesamt für Soziales, Jugend und Versorgung, Speyer) und</a:t>
            </a:r>
          </a:p>
          <a:p>
            <a:pPr algn="l" marL="302259" indent="-151129" lvl="1">
              <a:lnSpc>
                <a:spcPts val="1959"/>
              </a:lnSpc>
              <a:buFont typeface="Arial"/>
              <a:buChar char="•"/>
            </a:pPr>
            <a:r>
              <a:rPr lang="en-US" sz="1399">
                <a:solidFill>
                  <a:srgbClr val="000000"/>
                </a:solidFill>
                <a:latin typeface="Raleway"/>
                <a:ea typeface="Raleway"/>
                <a:cs typeface="Raleway"/>
                <a:sym typeface="Raleway"/>
              </a:rPr>
              <a:t>Fachtagung Agrarsoziale Gesellschaft. </a:t>
            </a:r>
          </a:p>
          <a:p>
            <a:pPr algn="l" marL="302259" indent="-151129" lvl="1">
              <a:lnSpc>
                <a:spcPts val="1959"/>
              </a:lnSpc>
              <a:buFont typeface="Arial"/>
              <a:buChar char="•"/>
            </a:pPr>
            <a:r>
              <a:rPr lang="en-US" sz="1399">
                <a:solidFill>
                  <a:srgbClr val="000000"/>
                </a:solidFill>
                <a:latin typeface="Raleway"/>
                <a:ea typeface="Raleway"/>
                <a:cs typeface="Raleway"/>
                <a:sym typeface="Raleway"/>
              </a:rPr>
              <a:t>Beiträge und Präsentationen bei der O-Woche der RPTU</a:t>
            </a:r>
          </a:p>
          <a:p>
            <a:pPr algn="l" marL="302259" indent="-151129" lvl="1">
              <a:lnSpc>
                <a:spcPts val="1959"/>
              </a:lnSpc>
              <a:buFont typeface="Arial"/>
              <a:buChar char="•"/>
            </a:pPr>
            <a:r>
              <a:rPr lang="en-US" sz="1399">
                <a:solidFill>
                  <a:srgbClr val="000000"/>
                </a:solidFill>
                <a:latin typeface="Raleway"/>
                <a:ea typeface="Raleway"/>
                <a:cs typeface="Raleway"/>
                <a:sym typeface="Raleway"/>
              </a:rPr>
              <a:t>Vorträge in zahlreichen anderen interessierten Kommunen wie: Mannheim, Neckargmünd, Karlsruhe, Speyer, Stuttgart, Heidelberg</a:t>
            </a:r>
          </a:p>
          <a:p>
            <a:pPr algn="l">
              <a:lnSpc>
                <a:spcPts val="1959"/>
              </a:lnSpc>
            </a:pPr>
          </a:p>
          <a:p>
            <a:pPr algn="l">
              <a:lnSpc>
                <a:spcPts val="1959"/>
              </a:lnSpc>
              <a:spcBef>
                <a:spcPct val="0"/>
              </a:spcBef>
            </a:pPr>
            <a:r>
              <a:rPr lang="en-US" sz="1399">
                <a:solidFill>
                  <a:srgbClr val="000000"/>
                </a:solidFill>
                <a:latin typeface="Raleway"/>
                <a:ea typeface="Raleway"/>
                <a:cs typeface="Raleway"/>
                <a:sym typeface="Raleway"/>
              </a:rPr>
              <a:t>Zusätzlich hatten wir die Freude neben der österreichischen Abgeordnenten Fabienne Lackner, die Landtagsabgeordenten Dr. Lea Heidbreder und die rheinland-pfälzische Umweltministerin Katrin Eder begrüßen und über unsere Arbeit informieren zu dürfen.</a:t>
            </a:r>
          </a:p>
          <a:p>
            <a:pPr algn="l">
              <a:lnSpc>
                <a:spcPts val="1959"/>
              </a:lnSpc>
              <a:spcBef>
                <a:spcPct val="0"/>
              </a:spcBef>
            </a:pPr>
          </a:p>
          <a:p>
            <a:pPr algn="l">
              <a:lnSpc>
                <a:spcPts val="1959"/>
              </a:lnSpc>
              <a:spcBef>
                <a:spcPct val="0"/>
              </a:spcBef>
            </a:pPr>
          </a:p>
          <a:p>
            <a:pPr algn="l">
              <a:lnSpc>
                <a:spcPts val="1959"/>
              </a:lnSpc>
              <a:spcBef>
                <a:spcPct val="0"/>
              </a:spcBef>
            </a:pPr>
          </a:p>
        </p:txBody>
      </p:sp>
      <p:sp>
        <p:nvSpPr>
          <p:cNvPr name="Freeform 6" id="6"/>
          <p:cNvSpPr/>
          <p:nvPr/>
        </p:nvSpPr>
        <p:spPr>
          <a:xfrm flipH="false" flipV="false" rot="0">
            <a:off x="1787834" y="7775178"/>
            <a:ext cx="2822863" cy="1998647"/>
          </a:xfrm>
          <a:custGeom>
            <a:avLst/>
            <a:gdLst/>
            <a:ahLst/>
            <a:cxnLst/>
            <a:rect r="r" b="b" t="t" l="l"/>
            <a:pathLst>
              <a:path h="1998647" w="2822863">
                <a:moveTo>
                  <a:pt x="0" y="0"/>
                </a:moveTo>
                <a:lnTo>
                  <a:pt x="2822864" y="0"/>
                </a:lnTo>
                <a:lnTo>
                  <a:pt x="2822864" y="1998647"/>
                </a:lnTo>
                <a:lnTo>
                  <a:pt x="0" y="1998647"/>
                </a:lnTo>
                <a:lnTo>
                  <a:pt x="0" y="0"/>
                </a:lnTo>
                <a:close/>
              </a:path>
            </a:pathLst>
          </a:custGeom>
          <a:blipFill>
            <a:blip r:embed="rId2"/>
            <a:stretch>
              <a:fillRect l="0" t="-22165" r="-3274" b="-3931"/>
            </a:stretch>
          </a:blipFill>
        </p:spPr>
      </p:sp>
      <p:sp>
        <p:nvSpPr>
          <p:cNvPr name="TextBox 7" id="7"/>
          <p:cNvSpPr txBox="true"/>
          <p:nvPr/>
        </p:nvSpPr>
        <p:spPr>
          <a:xfrm rot="0">
            <a:off x="1787834" y="9754775"/>
            <a:ext cx="2221706" cy="148590"/>
          </a:xfrm>
          <a:prstGeom prst="rect">
            <a:avLst/>
          </a:prstGeom>
        </p:spPr>
        <p:txBody>
          <a:bodyPr anchor="t" rtlCol="false" tIns="0" lIns="0" bIns="0" rIns="0">
            <a:spAutoFit/>
          </a:bodyPr>
          <a:lstStyle/>
          <a:p>
            <a:pPr algn="ctr">
              <a:lnSpc>
                <a:spcPts val="1260"/>
              </a:lnSpc>
              <a:spcBef>
                <a:spcPct val="0"/>
              </a:spcBef>
            </a:pPr>
            <a:r>
              <a:rPr lang="en-US" sz="900">
                <a:solidFill>
                  <a:srgbClr val="000000"/>
                </a:solidFill>
                <a:latin typeface="Canva Sans"/>
                <a:ea typeface="Canva Sans"/>
                <a:cs typeface="Canva Sans"/>
                <a:sym typeface="Canva Sans"/>
              </a:rPr>
              <a:t>Lisa Bensel beim Interview mit dem SWR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383854" y="0"/>
            <a:ext cx="6388546" cy="10058400"/>
            <a:chOff x="0" y="0"/>
            <a:chExt cx="2226944" cy="3506196"/>
          </a:xfrm>
        </p:grpSpPr>
        <p:sp>
          <p:nvSpPr>
            <p:cNvPr name="Freeform 3" id="3"/>
            <p:cNvSpPr/>
            <p:nvPr/>
          </p:nvSpPr>
          <p:spPr>
            <a:xfrm flipH="false" flipV="false" rot="0">
              <a:off x="0" y="0"/>
              <a:ext cx="2226944" cy="3506196"/>
            </a:xfrm>
            <a:custGeom>
              <a:avLst/>
              <a:gdLst/>
              <a:ahLst/>
              <a:cxnLst/>
              <a:rect r="r" b="b" t="t" l="l"/>
              <a:pathLst>
                <a:path h="3506196" w="2226944">
                  <a:moveTo>
                    <a:pt x="0" y="0"/>
                  </a:moveTo>
                  <a:lnTo>
                    <a:pt x="2226944" y="0"/>
                  </a:lnTo>
                  <a:lnTo>
                    <a:pt x="2226944" y="3506196"/>
                  </a:lnTo>
                  <a:lnTo>
                    <a:pt x="0" y="3506196"/>
                  </a:lnTo>
                  <a:close/>
                </a:path>
              </a:pathLst>
            </a:custGeom>
            <a:solidFill>
              <a:srgbClr val="FFFFFF"/>
            </a:solidFill>
          </p:spPr>
        </p:sp>
        <p:sp>
          <p:nvSpPr>
            <p:cNvPr name="TextBox 4" id="4"/>
            <p:cNvSpPr txBox="true"/>
            <p:nvPr/>
          </p:nvSpPr>
          <p:spPr>
            <a:xfrm>
              <a:off x="0" y="-28575"/>
              <a:ext cx="2226944" cy="3534771"/>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0" y="2578179"/>
            <a:ext cx="2881378" cy="2161034"/>
          </a:xfrm>
          <a:custGeom>
            <a:avLst/>
            <a:gdLst/>
            <a:ahLst/>
            <a:cxnLst/>
            <a:rect r="r" b="b" t="t" l="l"/>
            <a:pathLst>
              <a:path h="2161034" w="2881378">
                <a:moveTo>
                  <a:pt x="0" y="0"/>
                </a:moveTo>
                <a:lnTo>
                  <a:pt x="2881378" y="0"/>
                </a:lnTo>
                <a:lnTo>
                  <a:pt x="2881378" y="2161034"/>
                </a:lnTo>
                <a:lnTo>
                  <a:pt x="0" y="2161034"/>
                </a:lnTo>
                <a:lnTo>
                  <a:pt x="0" y="0"/>
                </a:lnTo>
                <a:close/>
              </a:path>
            </a:pathLst>
          </a:custGeom>
          <a:blipFill>
            <a:blip r:embed="rId2"/>
            <a:stretch>
              <a:fillRect l="0" t="0" r="0" b="0"/>
            </a:stretch>
          </a:blipFill>
        </p:spPr>
      </p:sp>
      <p:sp>
        <p:nvSpPr>
          <p:cNvPr name="TextBox 6" id="6"/>
          <p:cNvSpPr txBox="true"/>
          <p:nvPr/>
        </p:nvSpPr>
        <p:spPr>
          <a:xfrm rot="0">
            <a:off x="1541020" y="275509"/>
            <a:ext cx="5845337" cy="7422515"/>
          </a:xfrm>
          <a:prstGeom prst="rect">
            <a:avLst/>
          </a:prstGeom>
        </p:spPr>
        <p:txBody>
          <a:bodyPr anchor="t" rtlCol="false" tIns="0" lIns="0" bIns="0" rIns="0">
            <a:spAutoFit/>
          </a:bodyPr>
          <a:lstStyle/>
          <a:p>
            <a:pPr algn="l">
              <a:lnSpc>
                <a:spcPts val="1959"/>
              </a:lnSpc>
            </a:pPr>
            <a:r>
              <a:rPr lang="en-US" sz="1399">
                <a:solidFill>
                  <a:srgbClr val="000000"/>
                </a:solidFill>
                <a:latin typeface="Raleway"/>
                <a:ea typeface="Raleway"/>
                <a:cs typeface="Raleway"/>
                <a:sym typeface="Raleway"/>
              </a:rPr>
              <a:t>Darüber hinaus war die Landauer Leerstandsinitiative aktiv in der städtischen Jury zur Förderung der Wiedernutzung von Gewerbe-Leerständen vertreten, insbesondere im Rahmen des städtischen Leerstandsprogramms “LeLa – It’s a match”. Dieses Programm bringt Leerstandsobjekte mit innovativen Nutzungsideen zusammen und arbeitet eng mit der Verwaltung und lokalen Akteur*innen zusammen.</a:t>
            </a:r>
          </a:p>
          <a:p>
            <a:pPr algn="l">
              <a:lnSpc>
                <a:spcPts val="1959"/>
              </a:lnSpc>
            </a:pPr>
          </a:p>
          <a:p>
            <a:pPr algn="just" marL="302259" indent="-151129" lvl="1">
              <a:lnSpc>
                <a:spcPts val="1959"/>
              </a:lnSpc>
              <a:spcBef>
                <a:spcPct val="0"/>
              </a:spcBef>
              <a:buAutoNum type="arabicPeriod" startAt="1"/>
            </a:pPr>
            <a:r>
              <a:rPr lang="en-US" sz="1399">
                <a:solidFill>
                  <a:srgbClr val="000000"/>
                </a:solidFill>
                <a:latin typeface="Raleway"/>
                <a:ea typeface="Raleway"/>
                <a:cs typeface="Raleway"/>
                <a:sym typeface="Raleway"/>
              </a:rPr>
              <a:t>  </a:t>
            </a:r>
            <a:r>
              <a:rPr lang="en-US" b="true" sz="1399">
                <a:solidFill>
                  <a:srgbClr val="000000"/>
                </a:solidFill>
                <a:latin typeface="Raleway Bold"/>
                <a:ea typeface="Raleway Bold"/>
                <a:cs typeface="Raleway Bold"/>
                <a:sym typeface="Raleway Bold"/>
              </a:rPr>
              <a:t>AUSBLICK</a:t>
            </a:r>
          </a:p>
          <a:p>
            <a:pPr algn="just">
              <a:lnSpc>
                <a:spcPts val="1959"/>
              </a:lnSpc>
              <a:spcBef>
                <a:spcPct val="0"/>
              </a:spcBef>
            </a:pPr>
          </a:p>
          <a:p>
            <a:pPr algn="just">
              <a:lnSpc>
                <a:spcPts val="1959"/>
              </a:lnSpc>
              <a:spcBef>
                <a:spcPct val="0"/>
              </a:spcBef>
            </a:pPr>
            <a:r>
              <a:rPr lang="en-US" sz="1399">
                <a:solidFill>
                  <a:srgbClr val="000000"/>
                </a:solidFill>
                <a:latin typeface="Raleway"/>
                <a:ea typeface="Raleway"/>
                <a:cs typeface="Raleway"/>
                <a:sym typeface="Raleway"/>
              </a:rPr>
              <a:t>                                 Mit dem Abschluss der aktuellen Förderphase </a:t>
            </a:r>
          </a:p>
          <a:p>
            <a:pPr algn="just">
              <a:lnSpc>
                <a:spcPts val="1959"/>
              </a:lnSpc>
              <a:spcBef>
                <a:spcPct val="0"/>
              </a:spcBef>
            </a:pPr>
            <a:r>
              <a:rPr lang="en-US" sz="1399">
                <a:solidFill>
                  <a:srgbClr val="000000"/>
                </a:solidFill>
                <a:latin typeface="Raleway"/>
                <a:ea typeface="Raleway"/>
                <a:cs typeface="Raleway"/>
                <a:sym typeface="Raleway"/>
              </a:rPr>
              <a:t>                                 und der erfolgreichen Implementierung innovativer </a:t>
            </a:r>
          </a:p>
          <a:p>
            <a:pPr algn="just">
              <a:lnSpc>
                <a:spcPts val="1959"/>
              </a:lnSpc>
              <a:spcBef>
                <a:spcPct val="0"/>
              </a:spcBef>
            </a:pPr>
            <a:r>
              <a:rPr lang="en-US" sz="1399">
                <a:solidFill>
                  <a:srgbClr val="000000"/>
                </a:solidFill>
                <a:latin typeface="Raleway"/>
                <a:ea typeface="Raleway"/>
                <a:cs typeface="Raleway"/>
                <a:sym typeface="Raleway"/>
              </a:rPr>
              <a:t>                                 Konzepte blickt die Landauer Leerstandsinitiative e.V. </a:t>
            </a:r>
          </a:p>
          <a:p>
            <a:pPr algn="just">
              <a:lnSpc>
                <a:spcPts val="1959"/>
              </a:lnSpc>
              <a:spcBef>
                <a:spcPct val="0"/>
              </a:spcBef>
            </a:pPr>
            <a:r>
              <a:rPr lang="en-US" sz="1399">
                <a:solidFill>
                  <a:srgbClr val="000000"/>
                </a:solidFill>
                <a:latin typeface="Raleway"/>
                <a:ea typeface="Raleway"/>
                <a:cs typeface="Raleway"/>
                <a:sym typeface="Raleway"/>
              </a:rPr>
              <a:t>                                 zuversichtlich in das kommende Jahr:</a:t>
            </a:r>
          </a:p>
          <a:p>
            <a:pPr algn="just">
              <a:lnSpc>
                <a:spcPts val="1959"/>
              </a:lnSpc>
              <a:spcBef>
                <a:spcPct val="0"/>
              </a:spcBef>
            </a:pPr>
          </a:p>
          <a:p>
            <a:pPr algn="just">
              <a:lnSpc>
                <a:spcPts val="1959"/>
              </a:lnSpc>
              <a:spcBef>
                <a:spcPct val="0"/>
              </a:spcBef>
            </a:pPr>
            <a:r>
              <a:rPr lang="en-US" sz="1399">
                <a:solidFill>
                  <a:srgbClr val="000000"/>
                </a:solidFill>
                <a:latin typeface="Raleway"/>
                <a:ea typeface="Raleway"/>
                <a:cs typeface="Raleway"/>
                <a:sym typeface="Raleway"/>
              </a:rPr>
              <a:t>                                ✅ Ausbau der Netzwerk- und Schaufensterprojekte</a:t>
            </a:r>
          </a:p>
          <a:p>
            <a:pPr algn="just">
              <a:lnSpc>
                <a:spcPts val="1959"/>
              </a:lnSpc>
              <a:spcBef>
                <a:spcPct val="0"/>
              </a:spcBef>
            </a:pPr>
            <a:r>
              <a:rPr lang="en-US" sz="1399">
                <a:solidFill>
                  <a:srgbClr val="000000"/>
                </a:solidFill>
                <a:latin typeface="Raleway"/>
                <a:ea typeface="Raleway"/>
                <a:cs typeface="Raleway"/>
                <a:sym typeface="Raleway"/>
              </a:rPr>
              <a:t>                                ✅ Weiterentwicklung des Zwischenwohnens</a:t>
            </a:r>
          </a:p>
          <a:p>
            <a:pPr algn="just">
              <a:lnSpc>
                <a:spcPts val="1959"/>
              </a:lnSpc>
              <a:spcBef>
                <a:spcPct val="0"/>
              </a:spcBef>
            </a:pPr>
            <a:r>
              <a:rPr lang="en-US" sz="1399">
                <a:solidFill>
                  <a:srgbClr val="000000"/>
                </a:solidFill>
                <a:latin typeface="Raleway"/>
                <a:ea typeface="Raleway"/>
                <a:cs typeface="Raleway"/>
                <a:sym typeface="Raleway"/>
              </a:rPr>
              <a:t>                                ✅ Vertiefung der lokalen Partnerschaften</a:t>
            </a:r>
          </a:p>
          <a:p>
            <a:pPr algn="just">
              <a:lnSpc>
                <a:spcPts val="1959"/>
              </a:lnSpc>
              <a:spcBef>
                <a:spcPct val="0"/>
              </a:spcBef>
            </a:pPr>
            <a:r>
              <a:rPr lang="en-US" sz="1399">
                <a:solidFill>
                  <a:srgbClr val="000000"/>
                </a:solidFill>
                <a:latin typeface="Raleway"/>
                <a:ea typeface="Raleway"/>
                <a:cs typeface="Raleway"/>
                <a:sym typeface="Raleway"/>
              </a:rPr>
              <a:t>                                ✅ Initiierung dauerhafter Wohn- und </a:t>
            </a:r>
          </a:p>
          <a:p>
            <a:pPr algn="just">
              <a:lnSpc>
                <a:spcPts val="1959"/>
              </a:lnSpc>
              <a:spcBef>
                <a:spcPct val="0"/>
              </a:spcBef>
            </a:pPr>
            <a:r>
              <a:rPr lang="en-US" sz="1399">
                <a:solidFill>
                  <a:srgbClr val="000000"/>
                </a:solidFill>
                <a:latin typeface="Raleway"/>
                <a:ea typeface="Raleway"/>
                <a:cs typeface="Raleway"/>
                <a:sym typeface="Raleway"/>
              </a:rPr>
              <a:t>                                      Nutzungskonzepte für Leerstand</a:t>
            </a:r>
          </a:p>
          <a:p>
            <a:pPr algn="l">
              <a:lnSpc>
                <a:spcPts val="1959"/>
              </a:lnSpc>
              <a:spcBef>
                <a:spcPct val="0"/>
              </a:spcBef>
            </a:pPr>
          </a:p>
          <a:p>
            <a:pPr algn="l">
              <a:lnSpc>
                <a:spcPts val="1959"/>
              </a:lnSpc>
              <a:spcBef>
                <a:spcPct val="0"/>
              </a:spcBef>
            </a:pPr>
          </a:p>
          <a:p>
            <a:pPr algn="l">
              <a:lnSpc>
                <a:spcPts val="1959"/>
              </a:lnSpc>
              <a:spcBef>
                <a:spcPct val="0"/>
              </a:spcBef>
            </a:pPr>
            <a:r>
              <a:rPr lang="en-US" b="true" sz="1399">
                <a:solidFill>
                  <a:srgbClr val="000000"/>
                </a:solidFill>
                <a:latin typeface="Canva Sans Bold"/>
                <a:ea typeface="Canva Sans Bold"/>
                <a:cs typeface="Canva Sans Bold"/>
                <a:sym typeface="Canva Sans Bold"/>
              </a:rPr>
              <a:t>ZUSAMMENFASSUNG</a:t>
            </a:r>
          </a:p>
          <a:p>
            <a:pPr algn="l">
              <a:lnSpc>
                <a:spcPts val="1959"/>
              </a:lnSpc>
              <a:spcBef>
                <a:spcPct val="0"/>
              </a:spcBef>
            </a:pPr>
          </a:p>
          <a:p>
            <a:pPr algn="l">
              <a:lnSpc>
                <a:spcPts val="1959"/>
              </a:lnSpc>
              <a:spcBef>
                <a:spcPct val="0"/>
              </a:spcBef>
            </a:pPr>
            <a:r>
              <a:rPr lang="en-US" sz="1399">
                <a:solidFill>
                  <a:srgbClr val="000000"/>
                </a:solidFill>
                <a:latin typeface="Raleway"/>
                <a:ea typeface="Raleway"/>
                <a:cs typeface="Raleway"/>
                <a:sym typeface="Raleway"/>
              </a:rPr>
              <a:t>2025 war ein Jahr des Wachstums und der Konsolidierung für die Landauer Leerstandsinitiative e.V. – mit konkreten Projekterfolgen, qualitativer Professionalisierung, einer größeren öffentlichen Sichtbarkeit und stärkerer Vernetzung in Stadtentwicklung und Sozialraum. Die Initiative hat ihren Beitrag zur Gestaltung einer lebendigen, nachhaltigen und solidarischen Innenstadt Landau deutlich erweitert.</a:t>
            </a:r>
          </a:p>
        </p:txBody>
      </p:sp>
      <p:sp>
        <p:nvSpPr>
          <p:cNvPr name="TextBox 7" id="7"/>
          <p:cNvSpPr txBox="true"/>
          <p:nvPr/>
        </p:nvSpPr>
        <p:spPr>
          <a:xfrm rot="0">
            <a:off x="242135" y="4720163"/>
            <a:ext cx="2615803" cy="148590"/>
          </a:xfrm>
          <a:prstGeom prst="rect">
            <a:avLst/>
          </a:prstGeom>
        </p:spPr>
        <p:txBody>
          <a:bodyPr anchor="t" rtlCol="false" tIns="0" lIns="0" bIns="0" rIns="0">
            <a:spAutoFit/>
          </a:bodyPr>
          <a:lstStyle/>
          <a:p>
            <a:pPr algn="ctr">
              <a:lnSpc>
                <a:spcPts val="1260"/>
              </a:lnSpc>
              <a:spcBef>
                <a:spcPct val="0"/>
              </a:spcBef>
            </a:pPr>
            <a:r>
              <a:rPr lang="en-US" sz="900">
                <a:solidFill>
                  <a:srgbClr val="000000"/>
                </a:solidFill>
                <a:latin typeface="Canva Sans"/>
                <a:ea typeface="Canva Sans"/>
                <a:cs typeface="Canva Sans"/>
                <a:sym typeface="Canva Sans"/>
              </a:rPr>
              <a:t>Konzepterarbeitung für betroffene Straßenzüge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97B2">
                <a:alpha val="100000"/>
              </a:srgbClr>
            </a:gs>
            <a:gs pos="100000">
              <a:srgbClr val="7ED957">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6398532" cy="10058400"/>
            <a:chOff x="0" y="0"/>
            <a:chExt cx="2230425" cy="3506196"/>
          </a:xfrm>
        </p:grpSpPr>
        <p:sp>
          <p:nvSpPr>
            <p:cNvPr name="Freeform 3" id="3"/>
            <p:cNvSpPr/>
            <p:nvPr/>
          </p:nvSpPr>
          <p:spPr>
            <a:xfrm flipH="false" flipV="false" rot="0">
              <a:off x="0" y="0"/>
              <a:ext cx="2230425" cy="3506196"/>
            </a:xfrm>
            <a:custGeom>
              <a:avLst/>
              <a:gdLst/>
              <a:ahLst/>
              <a:cxnLst/>
              <a:rect r="r" b="b" t="t" l="l"/>
              <a:pathLst>
                <a:path h="3506196" w="2230425">
                  <a:moveTo>
                    <a:pt x="0" y="0"/>
                  </a:moveTo>
                  <a:lnTo>
                    <a:pt x="2230425" y="0"/>
                  </a:lnTo>
                  <a:lnTo>
                    <a:pt x="2230425" y="3506196"/>
                  </a:lnTo>
                  <a:lnTo>
                    <a:pt x="0" y="3506196"/>
                  </a:lnTo>
                  <a:close/>
                </a:path>
              </a:pathLst>
            </a:custGeom>
            <a:solidFill>
              <a:srgbClr val="FFFFFF"/>
            </a:solidFill>
          </p:spPr>
        </p:sp>
        <p:sp>
          <p:nvSpPr>
            <p:cNvPr name="TextBox 4" id="4"/>
            <p:cNvSpPr txBox="true"/>
            <p:nvPr/>
          </p:nvSpPr>
          <p:spPr>
            <a:xfrm>
              <a:off x="0" y="-28575"/>
              <a:ext cx="2230425" cy="3534771"/>
            </a:xfrm>
            <a:prstGeom prst="rect">
              <a:avLst/>
            </a:prstGeom>
          </p:spPr>
          <p:txBody>
            <a:bodyPr anchor="ctr" rtlCol="false" tIns="50800" lIns="50800" bIns="50800" rIns="50800"/>
            <a:lstStyle/>
            <a:p>
              <a:pPr algn="ctr">
                <a:lnSpc>
                  <a:spcPts val="2100"/>
                </a:lnSpc>
              </a:pPr>
            </a:p>
          </p:txBody>
        </p:sp>
      </p:grpSp>
      <p:sp>
        <p:nvSpPr>
          <p:cNvPr name="TextBox 5" id="5"/>
          <p:cNvSpPr txBox="true"/>
          <p:nvPr/>
        </p:nvSpPr>
        <p:spPr>
          <a:xfrm rot="0">
            <a:off x="733875" y="161240"/>
            <a:ext cx="5454140" cy="8910955"/>
          </a:xfrm>
          <a:prstGeom prst="rect">
            <a:avLst/>
          </a:prstGeom>
        </p:spPr>
        <p:txBody>
          <a:bodyPr anchor="t" rtlCol="false" tIns="0" lIns="0" bIns="0" rIns="0">
            <a:spAutoFit/>
          </a:bodyPr>
          <a:lstStyle/>
          <a:p>
            <a:pPr algn="l">
              <a:lnSpc>
                <a:spcPts val="1819"/>
              </a:lnSpc>
              <a:spcBef>
                <a:spcPct val="0"/>
              </a:spcBef>
            </a:pPr>
            <a:r>
              <a:rPr lang="en-US" b="true" sz="1299">
                <a:solidFill>
                  <a:srgbClr val="000000"/>
                </a:solidFill>
                <a:latin typeface="Raleway Bold"/>
                <a:ea typeface="Raleway Bold"/>
                <a:cs typeface="Raleway Bold"/>
                <a:sym typeface="Raleway Bold"/>
              </a:rPr>
              <a:t>KONTAKT &amp; DANK</a:t>
            </a: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p>
          <a:p>
            <a:pPr algn="l">
              <a:lnSpc>
                <a:spcPts val="1819"/>
              </a:lnSpc>
              <a:spcBef>
                <a:spcPct val="0"/>
              </a:spcBef>
            </a:pPr>
            <a:r>
              <a:rPr lang="en-US" sz="1299">
                <a:solidFill>
                  <a:srgbClr val="000000"/>
                </a:solidFill>
                <a:latin typeface="Raleway"/>
                <a:ea typeface="Raleway"/>
                <a:cs typeface="Raleway"/>
                <a:sym typeface="Raleway"/>
              </a:rPr>
              <a:t>Landauer Leerstandsinitiative e.V.</a:t>
            </a:r>
          </a:p>
          <a:p>
            <a:pPr algn="l">
              <a:lnSpc>
                <a:spcPts val="1819"/>
              </a:lnSpc>
              <a:spcBef>
                <a:spcPct val="0"/>
              </a:spcBef>
            </a:pPr>
            <a:r>
              <a:rPr lang="en-US" sz="1299">
                <a:solidFill>
                  <a:srgbClr val="000000"/>
                </a:solidFill>
                <a:latin typeface="Raleway"/>
                <a:ea typeface="Raleway"/>
                <a:cs typeface="Raleway"/>
                <a:sym typeface="Raleway"/>
              </a:rPr>
              <a:t>Landau in der Pfalz</a:t>
            </a:r>
          </a:p>
          <a:p>
            <a:pPr algn="l">
              <a:lnSpc>
                <a:spcPts val="1819"/>
              </a:lnSpc>
              <a:spcBef>
                <a:spcPct val="0"/>
              </a:spcBef>
            </a:pPr>
            <a:r>
              <a:rPr lang="en-US" sz="1299">
                <a:solidFill>
                  <a:srgbClr val="000000"/>
                </a:solidFill>
                <a:latin typeface="Raleway"/>
                <a:ea typeface="Raleway"/>
                <a:cs typeface="Raleway"/>
                <a:sym typeface="Raleway"/>
              </a:rPr>
              <a:t>www.leerstand-landau.de</a:t>
            </a:r>
          </a:p>
          <a:p>
            <a:pPr algn="l">
              <a:lnSpc>
                <a:spcPts val="1819"/>
              </a:lnSpc>
              <a:spcBef>
                <a:spcPct val="0"/>
              </a:spcBef>
            </a:pPr>
            <a:r>
              <a:rPr lang="en-US" sz="1299">
                <a:solidFill>
                  <a:srgbClr val="000000"/>
                </a:solidFill>
                <a:latin typeface="Raleway"/>
                <a:ea typeface="Raleway"/>
                <a:cs typeface="Raleway"/>
                <a:sym typeface="Raleway"/>
              </a:rPr>
              <a:t>info@leerstand-landau.de</a:t>
            </a:r>
          </a:p>
          <a:p>
            <a:pPr algn="l">
              <a:lnSpc>
                <a:spcPts val="1819"/>
              </a:lnSpc>
              <a:spcBef>
                <a:spcPct val="0"/>
              </a:spcBef>
            </a:pPr>
            <a:r>
              <a:rPr lang="en-US" sz="1299">
                <a:solidFill>
                  <a:srgbClr val="000000"/>
                </a:solidFill>
                <a:latin typeface="Raleway"/>
                <a:ea typeface="Raleway"/>
                <a:cs typeface="Raleway"/>
                <a:sym typeface="Raleway"/>
              </a:rPr>
              <a:t>Beratungstelefon: 015756667522</a:t>
            </a:r>
          </a:p>
          <a:p>
            <a:pPr algn="l">
              <a:lnSpc>
                <a:spcPts val="1819"/>
              </a:lnSpc>
              <a:spcBef>
                <a:spcPct val="0"/>
              </a:spcBef>
            </a:pPr>
            <a:r>
              <a:rPr lang="en-US" sz="1299">
                <a:solidFill>
                  <a:srgbClr val="000000"/>
                </a:solidFill>
                <a:latin typeface="Raleway"/>
                <a:ea typeface="Raleway"/>
                <a:cs typeface="Raleway"/>
                <a:sym typeface="Raleway"/>
              </a:rPr>
              <a:t>Oder persönlich jeden 15. des Monats um 20 Uhr:</a:t>
            </a:r>
          </a:p>
          <a:p>
            <a:pPr algn="l">
              <a:lnSpc>
                <a:spcPts val="1819"/>
              </a:lnSpc>
              <a:spcBef>
                <a:spcPct val="0"/>
              </a:spcBef>
            </a:pPr>
          </a:p>
          <a:p>
            <a:pPr algn="l">
              <a:lnSpc>
                <a:spcPts val="1819"/>
              </a:lnSpc>
              <a:spcBef>
                <a:spcPct val="0"/>
              </a:spcBef>
            </a:pPr>
            <a:r>
              <a:rPr lang="en-US" sz="1299">
                <a:solidFill>
                  <a:srgbClr val="000000"/>
                </a:solidFill>
                <a:latin typeface="Raleway"/>
                <a:ea typeface="Raleway"/>
                <a:cs typeface="Raleway"/>
                <a:sym typeface="Raleway"/>
              </a:rPr>
              <a:t>Trifels-Hub </a:t>
            </a:r>
          </a:p>
          <a:p>
            <a:pPr algn="l">
              <a:lnSpc>
                <a:spcPts val="1819"/>
              </a:lnSpc>
              <a:spcBef>
                <a:spcPct val="0"/>
              </a:spcBef>
            </a:pPr>
            <a:r>
              <a:rPr lang="en-US" sz="1299">
                <a:solidFill>
                  <a:srgbClr val="000000"/>
                </a:solidFill>
                <a:latin typeface="Raleway"/>
                <a:ea typeface="Raleway"/>
                <a:cs typeface="Raleway"/>
                <a:sym typeface="Raleway"/>
              </a:rPr>
              <a:t>Theaterstr.10</a:t>
            </a:r>
          </a:p>
          <a:p>
            <a:pPr algn="l">
              <a:lnSpc>
                <a:spcPts val="1819"/>
              </a:lnSpc>
              <a:spcBef>
                <a:spcPct val="0"/>
              </a:spcBef>
            </a:pPr>
            <a:r>
              <a:rPr lang="en-US" sz="1299">
                <a:solidFill>
                  <a:srgbClr val="000000"/>
                </a:solidFill>
                <a:latin typeface="Raleway"/>
                <a:ea typeface="Raleway"/>
                <a:cs typeface="Raleway"/>
                <a:sym typeface="Raleway"/>
              </a:rPr>
              <a:t>76829 Landau</a:t>
            </a:r>
          </a:p>
          <a:p>
            <a:pPr algn="l">
              <a:lnSpc>
                <a:spcPts val="1819"/>
              </a:lnSpc>
              <a:spcBef>
                <a:spcPct val="0"/>
              </a:spcBef>
            </a:pPr>
          </a:p>
        </p:txBody>
      </p:sp>
      <p:sp>
        <p:nvSpPr>
          <p:cNvPr name="Freeform 6" id="6"/>
          <p:cNvSpPr/>
          <p:nvPr/>
        </p:nvSpPr>
        <p:spPr>
          <a:xfrm flipH="false" flipV="false" rot="0">
            <a:off x="697544" y="455720"/>
            <a:ext cx="5490471" cy="3146585"/>
          </a:xfrm>
          <a:custGeom>
            <a:avLst/>
            <a:gdLst/>
            <a:ahLst/>
            <a:cxnLst/>
            <a:rect r="r" b="b" t="t" l="l"/>
            <a:pathLst>
              <a:path h="3146585" w="5490471">
                <a:moveTo>
                  <a:pt x="0" y="0"/>
                </a:moveTo>
                <a:lnTo>
                  <a:pt x="5490470" y="0"/>
                </a:lnTo>
                <a:lnTo>
                  <a:pt x="5490470" y="3146585"/>
                </a:lnTo>
                <a:lnTo>
                  <a:pt x="0" y="3146585"/>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DAG9jfTNRLg</dc:identifier>
  <dcterms:modified xsi:type="dcterms:W3CDTF">2011-08-01T06:04:30Z</dcterms:modified>
  <cp:revision>1</cp:revision>
  <dc:title>Leerstand aktiv nutzen. Stadt gemeinsam gestalten. Untertitel: Jahresbericht 2025 – Landauer Leerstandsinitiative e.V. Kurzclaim (klein): Sozial. Nachhaltig. Wirksam. Bild: Großformatiges Foto Trifels-Hub (Innenraum oder Außenansicht) Alternativ:</dc:title>
</cp:coreProperties>
</file>